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sldIdLst>
    <p:sldId id="256" r:id="rId2"/>
    <p:sldId id="301" r:id="rId3"/>
    <p:sldId id="257" r:id="rId4"/>
    <p:sldId id="288" r:id="rId5"/>
    <p:sldId id="289" r:id="rId6"/>
    <p:sldId id="258" r:id="rId7"/>
    <p:sldId id="291" r:id="rId8"/>
    <p:sldId id="260" r:id="rId9"/>
    <p:sldId id="261" r:id="rId10"/>
    <p:sldId id="262" r:id="rId11"/>
    <p:sldId id="263" r:id="rId12"/>
    <p:sldId id="292" r:id="rId13"/>
    <p:sldId id="266" r:id="rId14"/>
    <p:sldId id="267" r:id="rId15"/>
    <p:sldId id="293" r:id="rId16"/>
    <p:sldId id="259" r:id="rId17"/>
    <p:sldId id="294" r:id="rId18"/>
    <p:sldId id="268" r:id="rId19"/>
    <p:sldId id="269" r:id="rId20"/>
    <p:sldId id="264" r:id="rId21"/>
    <p:sldId id="270" r:id="rId22"/>
    <p:sldId id="265" r:id="rId23"/>
    <p:sldId id="295" r:id="rId24"/>
    <p:sldId id="272" r:id="rId25"/>
    <p:sldId id="277" r:id="rId26"/>
    <p:sldId id="273" r:id="rId27"/>
    <p:sldId id="274" r:id="rId28"/>
    <p:sldId id="275" r:id="rId29"/>
    <p:sldId id="276" r:id="rId30"/>
    <p:sldId id="278" r:id="rId31"/>
    <p:sldId id="279" r:id="rId32"/>
    <p:sldId id="280" r:id="rId33"/>
    <p:sldId id="281" r:id="rId34"/>
    <p:sldId id="283" r:id="rId35"/>
    <p:sldId id="284" r:id="rId36"/>
    <p:sldId id="287" r:id="rId37"/>
    <p:sldId id="297" r:id="rId38"/>
    <p:sldId id="296" r:id="rId39"/>
    <p:sldId id="299" r:id="rId40"/>
    <p:sldId id="300" r:id="rId41"/>
    <p:sldId id="27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p:restoredTop sz="86410"/>
  </p:normalViewPr>
  <p:slideViewPr>
    <p:cSldViewPr snapToGrid="0" snapToObjects="1">
      <p:cViewPr varScale="1">
        <p:scale>
          <a:sx n="31" d="100"/>
          <a:sy n="31" d="100"/>
        </p:scale>
        <p:origin x="192" y="1360"/>
      </p:cViewPr>
      <p:guideLst/>
    </p:cSldViewPr>
  </p:slideViewPr>
  <p:outlineViewPr>
    <p:cViewPr>
      <p:scale>
        <a:sx n="33" d="100"/>
        <a:sy n="33" d="100"/>
      </p:scale>
      <p:origin x="0" y="-60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37401-A5C1-45E7-8B13-9941219D50E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DC2EC4D-53B7-4B80-95C6-E4B721FD88B4}">
      <dgm:prSet/>
      <dgm:spPr/>
      <dgm:t>
        <a:bodyPr/>
        <a:lstStyle/>
        <a:p>
          <a:r>
            <a:rPr lang="en-US"/>
            <a:t>Hidden Agenda </a:t>
          </a:r>
        </a:p>
      </dgm:t>
    </dgm:pt>
    <dgm:pt modelId="{E6405F7A-2A93-4764-845A-9A3A8F226BCF}" type="parTrans" cxnId="{048257B8-4BB7-4A96-B163-0AE5BB21E84E}">
      <dgm:prSet/>
      <dgm:spPr/>
      <dgm:t>
        <a:bodyPr/>
        <a:lstStyle/>
        <a:p>
          <a:endParaRPr lang="en-US"/>
        </a:p>
      </dgm:t>
    </dgm:pt>
    <dgm:pt modelId="{86E39496-443B-408F-AC28-08ABB37C6AD2}" type="sibTrans" cxnId="{048257B8-4BB7-4A96-B163-0AE5BB21E84E}">
      <dgm:prSet/>
      <dgm:spPr/>
      <dgm:t>
        <a:bodyPr/>
        <a:lstStyle/>
        <a:p>
          <a:endParaRPr lang="en-US"/>
        </a:p>
      </dgm:t>
    </dgm:pt>
    <dgm:pt modelId="{0A1FE1F2-C455-4081-8F9E-1A75A04D3A25}">
      <dgm:prSet/>
      <dgm:spPr/>
      <dgm:t>
        <a:bodyPr/>
        <a:lstStyle/>
        <a:p>
          <a:r>
            <a:rPr lang="en-US"/>
            <a:t>Negative Reasons to Marry </a:t>
          </a:r>
        </a:p>
      </dgm:t>
    </dgm:pt>
    <dgm:pt modelId="{FA56DA3E-4170-4FA7-92B3-DEFCDB304B3F}" type="parTrans" cxnId="{BF94CF0D-D9D0-4086-97E3-BDC2AD92039F}">
      <dgm:prSet/>
      <dgm:spPr/>
      <dgm:t>
        <a:bodyPr/>
        <a:lstStyle/>
        <a:p>
          <a:endParaRPr lang="en-US"/>
        </a:p>
      </dgm:t>
    </dgm:pt>
    <dgm:pt modelId="{86E46A4C-B0AF-4BCF-B81E-EA46E47FD693}" type="sibTrans" cxnId="{BF94CF0D-D9D0-4086-97E3-BDC2AD92039F}">
      <dgm:prSet/>
      <dgm:spPr/>
      <dgm:t>
        <a:bodyPr/>
        <a:lstStyle/>
        <a:p>
          <a:endParaRPr lang="en-US"/>
        </a:p>
      </dgm:t>
    </dgm:pt>
    <dgm:pt modelId="{D6786143-C20D-41B4-81B6-77A8A743C4F3}">
      <dgm:prSet/>
      <dgm:spPr/>
      <dgm:t>
        <a:bodyPr/>
        <a:lstStyle/>
        <a:p>
          <a:r>
            <a:rPr lang="en-US"/>
            <a:t>Core Incompatibility </a:t>
          </a:r>
        </a:p>
      </dgm:t>
    </dgm:pt>
    <dgm:pt modelId="{2C4667B2-0286-410D-81B7-58FAFA339385}" type="parTrans" cxnId="{015404C5-5586-4F31-B9DC-59AC504571A2}">
      <dgm:prSet/>
      <dgm:spPr/>
      <dgm:t>
        <a:bodyPr/>
        <a:lstStyle/>
        <a:p>
          <a:endParaRPr lang="en-US"/>
        </a:p>
      </dgm:t>
    </dgm:pt>
    <dgm:pt modelId="{4C389F5E-96A3-41E9-B9CB-F4207FF2E2EA}" type="sibTrans" cxnId="{015404C5-5586-4F31-B9DC-59AC504571A2}">
      <dgm:prSet/>
      <dgm:spPr/>
      <dgm:t>
        <a:bodyPr/>
        <a:lstStyle/>
        <a:p>
          <a:endParaRPr lang="en-US"/>
        </a:p>
      </dgm:t>
    </dgm:pt>
    <dgm:pt modelId="{9E88E7E4-181E-C941-9E1B-244D0FB19CEA}" type="pres">
      <dgm:prSet presAssocID="{A6137401-A5C1-45E7-8B13-9941219D50E8}" presName="vert0" presStyleCnt="0">
        <dgm:presLayoutVars>
          <dgm:dir/>
          <dgm:animOne val="branch"/>
          <dgm:animLvl val="lvl"/>
        </dgm:presLayoutVars>
      </dgm:prSet>
      <dgm:spPr/>
    </dgm:pt>
    <dgm:pt modelId="{A9BADF6B-3933-E440-B403-0F799C0B9A2A}" type="pres">
      <dgm:prSet presAssocID="{DDC2EC4D-53B7-4B80-95C6-E4B721FD88B4}" presName="thickLine" presStyleLbl="alignNode1" presStyleIdx="0" presStyleCnt="3"/>
      <dgm:spPr/>
    </dgm:pt>
    <dgm:pt modelId="{270F1671-A88D-CC45-B626-6E236123AF5A}" type="pres">
      <dgm:prSet presAssocID="{DDC2EC4D-53B7-4B80-95C6-E4B721FD88B4}" presName="horz1" presStyleCnt="0"/>
      <dgm:spPr/>
    </dgm:pt>
    <dgm:pt modelId="{B926CA92-3C6E-6743-8912-4CE580040EDE}" type="pres">
      <dgm:prSet presAssocID="{DDC2EC4D-53B7-4B80-95C6-E4B721FD88B4}" presName="tx1" presStyleLbl="revTx" presStyleIdx="0" presStyleCnt="3"/>
      <dgm:spPr/>
    </dgm:pt>
    <dgm:pt modelId="{C6049C49-ED62-3F47-A386-28AE3B66CE1A}" type="pres">
      <dgm:prSet presAssocID="{DDC2EC4D-53B7-4B80-95C6-E4B721FD88B4}" presName="vert1" presStyleCnt="0"/>
      <dgm:spPr/>
    </dgm:pt>
    <dgm:pt modelId="{DB2B4DB7-E722-1441-B8B9-3E5D27C22467}" type="pres">
      <dgm:prSet presAssocID="{0A1FE1F2-C455-4081-8F9E-1A75A04D3A25}" presName="thickLine" presStyleLbl="alignNode1" presStyleIdx="1" presStyleCnt="3"/>
      <dgm:spPr/>
    </dgm:pt>
    <dgm:pt modelId="{79FD8D6C-9335-DC44-A75D-A697A170C7C5}" type="pres">
      <dgm:prSet presAssocID="{0A1FE1F2-C455-4081-8F9E-1A75A04D3A25}" presName="horz1" presStyleCnt="0"/>
      <dgm:spPr/>
    </dgm:pt>
    <dgm:pt modelId="{008687BF-8FA7-D14F-BA6D-12E90B47EA7A}" type="pres">
      <dgm:prSet presAssocID="{0A1FE1F2-C455-4081-8F9E-1A75A04D3A25}" presName="tx1" presStyleLbl="revTx" presStyleIdx="1" presStyleCnt="3"/>
      <dgm:spPr/>
    </dgm:pt>
    <dgm:pt modelId="{15749A99-407E-F248-B497-AAF4D69B47B8}" type="pres">
      <dgm:prSet presAssocID="{0A1FE1F2-C455-4081-8F9E-1A75A04D3A25}" presName="vert1" presStyleCnt="0"/>
      <dgm:spPr/>
    </dgm:pt>
    <dgm:pt modelId="{77BB1930-1A91-8C4C-93FA-D28ABF9D50E9}" type="pres">
      <dgm:prSet presAssocID="{D6786143-C20D-41B4-81B6-77A8A743C4F3}" presName="thickLine" presStyleLbl="alignNode1" presStyleIdx="2" presStyleCnt="3"/>
      <dgm:spPr/>
    </dgm:pt>
    <dgm:pt modelId="{35D49AE6-7B93-C74F-98A7-FC355E2B967A}" type="pres">
      <dgm:prSet presAssocID="{D6786143-C20D-41B4-81B6-77A8A743C4F3}" presName="horz1" presStyleCnt="0"/>
      <dgm:spPr/>
    </dgm:pt>
    <dgm:pt modelId="{8BBD3709-A926-A144-9BEF-F8963EBB0902}" type="pres">
      <dgm:prSet presAssocID="{D6786143-C20D-41B4-81B6-77A8A743C4F3}" presName="tx1" presStyleLbl="revTx" presStyleIdx="2" presStyleCnt="3"/>
      <dgm:spPr/>
    </dgm:pt>
    <dgm:pt modelId="{ED81DA22-0655-174B-81E3-DFEC7BFDC4DC}" type="pres">
      <dgm:prSet presAssocID="{D6786143-C20D-41B4-81B6-77A8A743C4F3}" presName="vert1" presStyleCnt="0"/>
      <dgm:spPr/>
    </dgm:pt>
  </dgm:ptLst>
  <dgm:cxnLst>
    <dgm:cxn modelId="{BF94CF0D-D9D0-4086-97E3-BDC2AD92039F}" srcId="{A6137401-A5C1-45E7-8B13-9941219D50E8}" destId="{0A1FE1F2-C455-4081-8F9E-1A75A04D3A25}" srcOrd="1" destOrd="0" parTransId="{FA56DA3E-4170-4FA7-92B3-DEFCDB304B3F}" sibTransId="{86E46A4C-B0AF-4BCF-B81E-EA46E47FD693}"/>
    <dgm:cxn modelId="{3A07F825-797D-9843-A8B2-ACDA6A12E973}" type="presOf" srcId="{0A1FE1F2-C455-4081-8F9E-1A75A04D3A25}" destId="{008687BF-8FA7-D14F-BA6D-12E90B47EA7A}" srcOrd="0" destOrd="0" presId="urn:microsoft.com/office/officeart/2008/layout/LinedList"/>
    <dgm:cxn modelId="{8BA2A1A3-1439-A14B-AE9D-15391E50A631}" type="presOf" srcId="{DDC2EC4D-53B7-4B80-95C6-E4B721FD88B4}" destId="{B926CA92-3C6E-6743-8912-4CE580040EDE}" srcOrd="0" destOrd="0" presId="urn:microsoft.com/office/officeart/2008/layout/LinedList"/>
    <dgm:cxn modelId="{048257B8-4BB7-4A96-B163-0AE5BB21E84E}" srcId="{A6137401-A5C1-45E7-8B13-9941219D50E8}" destId="{DDC2EC4D-53B7-4B80-95C6-E4B721FD88B4}" srcOrd="0" destOrd="0" parTransId="{E6405F7A-2A93-4764-845A-9A3A8F226BCF}" sibTransId="{86E39496-443B-408F-AC28-08ABB37C6AD2}"/>
    <dgm:cxn modelId="{015404C5-5586-4F31-B9DC-59AC504571A2}" srcId="{A6137401-A5C1-45E7-8B13-9941219D50E8}" destId="{D6786143-C20D-41B4-81B6-77A8A743C4F3}" srcOrd="2" destOrd="0" parTransId="{2C4667B2-0286-410D-81B7-58FAFA339385}" sibTransId="{4C389F5E-96A3-41E9-B9CB-F4207FF2E2EA}"/>
    <dgm:cxn modelId="{AAC2B6DD-128B-7E43-A272-676E36DDDCB4}" type="presOf" srcId="{D6786143-C20D-41B4-81B6-77A8A743C4F3}" destId="{8BBD3709-A926-A144-9BEF-F8963EBB0902}" srcOrd="0" destOrd="0" presId="urn:microsoft.com/office/officeart/2008/layout/LinedList"/>
    <dgm:cxn modelId="{78B54AF4-B6E1-AF44-BEF3-F7D9A44CB167}" type="presOf" srcId="{A6137401-A5C1-45E7-8B13-9941219D50E8}" destId="{9E88E7E4-181E-C941-9E1B-244D0FB19CEA}" srcOrd="0" destOrd="0" presId="urn:microsoft.com/office/officeart/2008/layout/LinedList"/>
    <dgm:cxn modelId="{2457BCE4-3814-754A-AF35-90B8F511DF03}" type="presParOf" srcId="{9E88E7E4-181E-C941-9E1B-244D0FB19CEA}" destId="{A9BADF6B-3933-E440-B403-0F799C0B9A2A}" srcOrd="0" destOrd="0" presId="urn:microsoft.com/office/officeart/2008/layout/LinedList"/>
    <dgm:cxn modelId="{CAAF9E56-C7E6-F249-B735-FD34DD44D273}" type="presParOf" srcId="{9E88E7E4-181E-C941-9E1B-244D0FB19CEA}" destId="{270F1671-A88D-CC45-B626-6E236123AF5A}" srcOrd="1" destOrd="0" presId="urn:microsoft.com/office/officeart/2008/layout/LinedList"/>
    <dgm:cxn modelId="{EAC2C727-340D-5D48-AC52-0F25C934F71C}" type="presParOf" srcId="{270F1671-A88D-CC45-B626-6E236123AF5A}" destId="{B926CA92-3C6E-6743-8912-4CE580040EDE}" srcOrd="0" destOrd="0" presId="urn:microsoft.com/office/officeart/2008/layout/LinedList"/>
    <dgm:cxn modelId="{56BAA2D5-2CA2-5540-9CFF-A20C8F26DE6C}" type="presParOf" srcId="{270F1671-A88D-CC45-B626-6E236123AF5A}" destId="{C6049C49-ED62-3F47-A386-28AE3B66CE1A}" srcOrd="1" destOrd="0" presId="urn:microsoft.com/office/officeart/2008/layout/LinedList"/>
    <dgm:cxn modelId="{2403451E-AAE4-2046-B3DC-0617ACB324A6}" type="presParOf" srcId="{9E88E7E4-181E-C941-9E1B-244D0FB19CEA}" destId="{DB2B4DB7-E722-1441-B8B9-3E5D27C22467}" srcOrd="2" destOrd="0" presId="urn:microsoft.com/office/officeart/2008/layout/LinedList"/>
    <dgm:cxn modelId="{F3A4F8CF-CA55-3847-8376-55CDF7F07136}" type="presParOf" srcId="{9E88E7E4-181E-C941-9E1B-244D0FB19CEA}" destId="{79FD8D6C-9335-DC44-A75D-A697A170C7C5}" srcOrd="3" destOrd="0" presId="urn:microsoft.com/office/officeart/2008/layout/LinedList"/>
    <dgm:cxn modelId="{E7170AE7-2840-7447-A3F5-94899334F3FC}" type="presParOf" srcId="{79FD8D6C-9335-DC44-A75D-A697A170C7C5}" destId="{008687BF-8FA7-D14F-BA6D-12E90B47EA7A}" srcOrd="0" destOrd="0" presId="urn:microsoft.com/office/officeart/2008/layout/LinedList"/>
    <dgm:cxn modelId="{1E2BE4FC-7F56-EE49-9878-77B0B4E9698E}" type="presParOf" srcId="{79FD8D6C-9335-DC44-A75D-A697A170C7C5}" destId="{15749A99-407E-F248-B497-AAF4D69B47B8}" srcOrd="1" destOrd="0" presId="urn:microsoft.com/office/officeart/2008/layout/LinedList"/>
    <dgm:cxn modelId="{4F2C4641-4AC9-0F44-8BA1-E937D6FDAB57}" type="presParOf" srcId="{9E88E7E4-181E-C941-9E1B-244D0FB19CEA}" destId="{77BB1930-1A91-8C4C-93FA-D28ABF9D50E9}" srcOrd="4" destOrd="0" presId="urn:microsoft.com/office/officeart/2008/layout/LinedList"/>
    <dgm:cxn modelId="{B4E280E7-D082-3248-BFC3-ACD94432610D}" type="presParOf" srcId="{9E88E7E4-181E-C941-9E1B-244D0FB19CEA}" destId="{35D49AE6-7B93-C74F-98A7-FC355E2B967A}" srcOrd="5" destOrd="0" presId="urn:microsoft.com/office/officeart/2008/layout/LinedList"/>
    <dgm:cxn modelId="{31C79880-2098-2D41-851D-2C1C8D5DBF2C}" type="presParOf" srcId="{35D49AE6-7B93-C74F-98A7-FC355E2B967A}" destId="{8BBD3709-A926-A144-9BEF-F8963EBB0902}" srcOrd="0" destOrd="0" presId="urn:microsoft.com/office/officeart/2008/layout/LinedList"/>
    <dgm:cxn modelId="{4A1A2173-B1DB-5245-8EE0-B97763C8DB03}" type="presParOf" srcId="{35D49AE6-7B93-C74F-98A7-FC355E2B967A}" destId="{ED81DA22-0655-174B-81E3-DFEC7BFDC4D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ADF6B-3933-E440-B403-0F799C0B9A2A}">
      <dsp:nvSpPr>
        <dsp:cNvPr id="0" name=""/>
        <dsp:cNvSpPr/>
      </dsp:nvSpPr>
      <dsp:spPr>
        <a:xfrm>
          <a:off x="0" y="2723"/>
          <a:ext cx="6506304"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26CA92-3C6E-6743-8912-4CE580040EDE}">
      <dsp:nvSpPr>
        <dsp:cNvPr id="0" name=""/>
        <dsp:cNvSpPr/>
      </dsp:nvSpPr>
      <dsp:spPr>
        <a:xfrm>
          <a:off x="0" y="2723"/>
          <a:ext cx="6506304" cy="1857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en-US" sz="5500" kern="1200"/>
            <a:t>Hidden Agenda </a:t>
          </a:r>
        </a:p>
      </dsp:txBody>
      <dsp:txXfrm>
        <a:off x="0" y="2723"/>
        <a:ext cx="6506304" cy="1857464"/>
      </dsp:txXfrm>
    </dsp:sp>
    <dsp:sp modelId="{DB2B4DB7-E722-1441-B8B9-3E5D27C22467}">
      <dsp:nvSpPr>
        <dsp:cNvPr id="0" name=""/>
        <dsp:cNvSpPr/>
      </dsp:nvSpPr>
      <dsp:spPr>
        <a:xfrm>
          <a:off x="0" y="1860187"/>
          <a:ext cx="6506304" cy="0"/>
        </a:xfrm>
        <a:prstGeom prst="line">
          <a:avLst/>
        </a:prstGeom>
        <a:solidFill>
          <a:schemeClr val="accent2">
            <a:hueOff val="-82827"/>
            <a:satOff val="-27168"/>
            <a:lumOff val="-9901"/>
            <a:alphaOff val="0"/>
          </a:schemeClr>
        </a:solidFill>
        <a:ln w="34925" cap="flat" cmpd="sng" algn="in">
          <a:solidFill>
            <a:schemeClr val="accent2">
              <a:hueOff val="-82827"/>
              <a:satOff val="-27168"/>
              <a:lumOff val="-99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8687BF-8FA7-D14F-BA6D-12E90B47EA7A}">
      <dsp:nvSpPr>
        <dsp:cNvPr id="0" name=""/>
        <dsp:cNvSpPr/>
      </dsp:nvSpPr>
      <dsp:spPr>
        <a:xfrm>
          <a:off x="0" y="1860187"/>
          <a:ext cx="6506304" cy="1857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en-US" sz="5500" kern="1200"/>
            <a:t>Negative Reasons to Marry </a:t>
          </a:r>
        </a:p>
      </dsp:txBody>
      <dsp:txXfrm>
        <a:off x="0" y="1860187"/>
        <a:ext cx="6506304" cy="1857464"/>
      </dsp:txXfrm>
    </dsp:sp>
    <dsp:sp modelId="{77BB1930-1A91-8C4C-93FA-D28ABF9D50E9}">
      <dsp:nvSpPr>
        <dsp:cNvPr id="0" name=""/>
        <dsp:cNvSpPr/>
      </dsp:nvSpPr>
      <dsp:spPr>
        <a:xfrm>
          <a:off x="0" y="3717652"/>
          <a:ext cx="6506304" cy="0"/>
        </a:xfrm>
        <a:prstGeom prst="line">
          <a:avLst/>
        </a:prstGeom>
        <a:solidFill>
          <a:schemeClr val="accent2">
            <a:hueOff val="-165654"/>
            <a:satOff val="-54335"/>
            <a:lumOff val="-19803"/>
            <a:alphaOff val="0"/>
          </a:schemeClr>
        </a:solidFill>
        <a:ln w="34925" cap="flat" cmpd="sng" algn="in">
          <a:solidFill>
            <a:schemeClr val="accent2">
              <a:hueOff val="-165654"/>
              <a:satOff val="-54335"/>
              <a:lumOff val="-198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BD3709-A926-A144-9BEF-F8963EBB0902}">
      <dsp:nvSpPr>
        <dsp:cNvPr id="0" name=""/>
        <dsp:cNvSpPr/>
      </dsp:nvSpPr>
      <dsp:spPr>
        <a:xfrm>
          <a:off x="0" y="3717652"/>
          <a:ext cx="6506304" cy="1857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en-US" sz="5500" kern="1200"/>
            <a:t>Core Incompatibility </a:t>
          </a:r>
        </a:p>
      </dsp:txBody>
      <dsp:txXfrm>
        <a:off x="0" y="3717652"/>
        <a:ext cx="6506304" cy="18574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3E4D72-0388-674E-8876-5740E71D405D}" type="datetimeFigureOut">
              <a:rPr lang="en-US" smtClean="0"/>
              <a:t>9/16/20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6A192-5243-1F49-9DF4-6F049D9FE5C3}" type="slidenum">
              <a:rPr lang="en-US" smtClean="0"/>
              <a:t>‹#›</a:t>
            </a:fld>
            <a:endParaRPr lang="en-US"/>
          </a:p>
        </p:txBody>
      </p:sp>
    </p:spTree>
    <p:extLst>
      <p:ext uri="{BB962C8B-B14F-4D97-AF65-F5344CB8AC3E}">
        <p14:creationId xmlns:p14="http://schemas.microsoft.com/office/powerpoint/2010/main" val="731389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a:t>
            </a:fld>
            <a:endParaRPr lang="en-US"/>
          </a:p>
        </p:txBody>
      </p:sp>
    </p:spTree>
    <p:extLst>
      <p:ext uri="{BB962C8B-B14F-4D97-AF65-F5344CB8AC3E}">
        <p14:creationId xmlns:p14="http://schemas.microsoft.com/office/powerpoint/2010/main" val="374977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11</a:t>
            </a:fld>
            <a:endParaRPr lang="en-US"/>
          </a:p>
        </p:txBody>
      </p:sp>
    </p:spTree>
    <p:extLst>
      <p:ext uri="{BB962C8B-B14F-4D97-AF65-F5344CB8AC3E}">
        <p14:creationId xmlns:p14="http://schemas.microsoft.com/office/powerpoint/2010/main" val="404299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12</a:t>
            </a:fld>
            <a:endParaRPr lang="en-US"/>
          </a:p>
        </p:txBody>
      </p:sp>
    </p:spTree>
    <p:extLst>
      <p:ext uri="{BB962C8B-B14F-4D97-AF65-F5344CB8AC3E}">
        <p14:creationId xmlns:p14="http://schemas.microsoft.com/office/powerpoint/2010/main" val="1368918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13</a:t>
            </a:fld>
            <a:endParaRPr lang="en-US"/>
          </a:p>
        </p:txBody>
      </p:sp>
    </p:spTree>
    <p:extLst>
      <p:ext uri="{BB962C8B-B14F-4D97-AF65-F5344CB8AC3E}">
        <p14:creationId xmlns:p14="http://schemas.microsoft.com/office/powerpoint/2010/main" val="738251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14</a:t>
            </a:fld>
            <a:endParaRPr lang="en-US"/>
          </a:p>
        </p:txBody>
      </p:sp>
    </p:spTree>
    <p:extLst>
      <p:ext uri="{BB962C8B-B14F-4D97-AF65-F5344CB8AC3E}">
        <p14:creationId xmlns:p14="http://schemas.microsoft.com/office/powerpoint/2010/main" val="923469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15</a:t>
            </a:fld>
            <a:endParaRPr lang="en-US"/>
          </a:p>
        </p:txBody>
      </p:sp>
    </p:spTree>
    <p:extLst>
      <p:ext uri="{BB962C8B-B14F-4D97-AF65-F5344CB8AC3E}">
        <p14:creationId xmlns:p14="http://schemas.microsoft.com/office/powerpoint/2010/main" val="4122974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16</a:t>
            </a:fld>
            <a:endParaRPr lang="en-US"/>
          </a:p>
        </p:txBody>
      </p:sp>
    </p:spTree>
    <p:extLst>
      <p:ext uri="{BB962C8B-B14F-4D97-AF65-F5344CB8AC3E}">
        <p14:creationId xmlns:p14="http://schemas.microsoft.com/office/powerpoint/2010/main" val="3456049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17</a:t>
            </a:fld>
            <a:endParaRPr lang="en-US"/>
          </a:p>
        </p:txBody>
      </p:sp>
    </p:spTree>
    <p:extLst>
      <p:ext uri="{BB962C8B-B14F-4D97-AF65-F5344CB8AC3E}">
        <p14:creationId xmlns:p14="http://schemas.microsoft.com/office/powerpoint/2010/main" val="1765420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18</a:t>
            </a:fld>
            <a:endParaRPr lang="en-US"/>
          </a:p>
        </p:txBody>
      </p:sp>
    </p:spTree>
    <p:extLst>
      <p:ext uri="{BB962C8B-B14F-4D97-AF65-F5344CB8AC3E}">
        <p14:creationId xmlns:p14="http://schemas.microsoft.com/office/powerpoint/2010/main" val="3434337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19</a:t>
            </a:fld>
            <a:endParaRPr lang="en-US"/>
          </a:p>
        </p:txBody>
      </p:sp>
    </p:spTree>
    <p:extLst>
      <p:ext uri="{BB962C8B-B14F-4D97-AF65-F5344CB8AC3E}">
        <p14:creationId xmlns:p14="http://schemas.microsoft.com/office/powerpoint/2010/main" val="2062416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20</a:t>
            </a:fld>
            <a:endParaRPr lang="en-US"/>
          </a:p>
        </p:txBody>
      </p:sp>
    </p:spTree>
    <p:extLst>
      <p:ext uri="{BB962C8B-B14F-4D97-AF65-F5344CB8AC3E}">
        <p14:creationId xmlns:p14="http://schemas.microsoft.com/office/powerpoint/2010/main" val="222497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a:t>
            </a:fld>
            <a:endParaRPr lang="en-US"/>
          </a:p>
        </p:txBody>
      </p:sp>
    </p:spTree>
    <p:extLst>
      <p:ext uri="{BB962C8B-B14F-4D97-AF65-F5344CB8AC3E}">
        <p14:creationId xmlns:p14="http://schemas.microsoft.com/office/powerpoint/2010/main" val="1175938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21</a:t>
            </a:fld>
            <a:endParaRPr lang="en-US"/>
          </a:p>
        </p:txBody>
      </p:sp>
    </p:spTree>
    <p:extLst>
      <p:ext uri="{BB962C8B-B14F-4D97-AF65-F5344CB8AC3E}">
        <p14:creationId xmlns:p14="http://schemas.microsoft.com/office/powerpoint/2010/main" val="2913343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22</a:t>
            </a:fld>
            <a:endParaRPr lang="en-US"/>
          </a:p>
        </p:txBody>
      </p:sp>
    </p:spTree>
    <p:extLst>
      <p:ext uri="{BB962C8B-B14F-4D97-AF65-F5344CB8AC3E}">
        <p14:creationId xmlns:p14="http://schemas.microsoft.com/office/powerpoint/2010/main" val="1015302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23</a:t>
            </a:fld>
            <a:endParaRPr lang="en-US"/>
          </a:p>
        </p:txBody>
      </p:sp>
    </p:spTree>
    <p:extLst>
      <p:ext uri="{BB962C8B-B14F-4D97-AF65-F5344CB8AC3E}">
        <p14:creationId xmlns:p14="http://schemas.microsoft.com/office/powerpoint/2010/main" val="1537626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24</a:t>
            </a:fld>
            <a:endParaRPr lang="en-US"/>
          </a:p>
        </p:txBody>
      </p:sp>
    </p:spTree>
    <p:extLst>
      <p:ext uri="{BB962C8B-B14F-4D97-AF65-F5344CB8AC3E}">
        <p14:creationId xmlns:p14="http://schemas.microsoft.com/office/powerpoint/2010/main" val="1467859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25</a:t>
            </a:fld>
            <a:endParaRPr lang="en-US"/>
          </a:p>
        </p:txBody>
      </p:sp>
    </p:spTree>
    <p:extLst>
      <p:ext uri="{BB962C8B-B14F-4D97-AF65-F5344CB8AC3E}">
        <p14:creationId xmlns:p14="http://schemas.microsoft.com/office/powerpoint/2010/main" val="125790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26</a:t>
            </a:fld>
            <a:endParaRPr lang="en-US"/>
          </a:p>
        </p:txBody>
      </p:sp>
    </p:spTree>
    <p:extLst>
      <p:ext uri="{BB962C8B-B14F-4D97-AF65-F5344CB8AC3E}">
        <p14:creationId xmlns:p14="http://schemas.microsoft.com/office/powerpoint/2010/main" val="3208232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27</a:t>
            </a:fld>
            <a:endParaRPr lang="en-US"/>
          </a:p>
        </p:txBody>
      </p:sp>
    </p:spTree>
    <p:extLst>
      <p:ext uri="{BB962C8B-B14F-4D97-AF65-F5344CB8AC3E}">
        <p14:creationId xmlns:p14="http://schemas.microsoft.com/office/powerpoint/2010/main" val="2447410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28</a:t>
            </a:fld>
            <a:endParaRPr lang="en-US"/>
          </a:p>
        </p:txBody>
      </p:sp>
    </p:spTree>
    <p:extLst>
      <p:ext uri="{BB962C8B-B14F-4D97-AF65-F5344CB8AC3E}">
        <p14:creationId xmlns:p14="http://schemas.microsoft.com/office/powerpoint/2010/main" val="3213329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29</a:t>
            </a:fld>
            <a:endParaRPr lang="en-US"/>
          </a:p>
        </p:txBody>
      </p:sp>
    </p:spTree>
    <p:extLst>
      <p:ext uri="{BB962C8B-B14F-4D97-AF65-F5344CB8AC3E}">
        <p14:creationId xmlns:p14="http://schemas.microsoft.com/office/powerpoint/2010/main" val="2808343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30</a:t>
            </a:fld>
            <a:endParaRPr lang="en-US"/>
          </a:p>
        </p:txBody>
      </p:sp>
    </p:spTree>
    <p:extLst>
      <p:ext uri="{BB962C8B-B14F-4D97-AF65-F5344CB8AC3E}">
        <p14:creationId xmlns:p14="http://schemas.microsoft.com/office/powerpoint/2010/main" val="1106453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4</a:t>
            </a:fld>
            <a:endParaRPr lang="en-US"/>
          </a:p>
        </p:txBody>
      </p:sp>
    </p:spTree>
    <p:extLst>
      <p:ext uri="{BB962C8B-B14F-4D97-AF65-F5344CB8AC3E}">
        <p14:creationId xmlns:p14="http://schemas.microsoft.com/office/powerpoint/2010/main" val="1317474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31</a:t>
            </a:fld>
            <a:endParaRPr lang="en-US"/>
          </a:p>
        </p:txBody>
      </p:sp>
    </p:spTree>
    <p:extLst>
      <p:ext uri="{BB962C8B-B14F-4D97-AF65-F5344CB8AC3E}">
        <p14:creationId xmlns:p14="http://schemas.microsoft.com/office/powerpoint/2010/main" val="3819104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32</a:t>
            </a:fld>
            <a:endParaRPr lang="en-US"/>
          </a:p>
        </p:txBody>
      </p:sp>
    </p:spTree>
    <p:extLst>
      <p:ext uri="{BB962C8B-B14F-4D97-AF65-F5344CB8AC3E}">
        <p14:creationId xmlns:p14="http://schemas.microsoft.com/office/powerpoint/2010/main" val="1253191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33</a:t>
            </a:fld>
            <a:endParaRPr lang="en-US"/>
          </a:p>
        </p:txBody>
      </p:sp>
    </p:spTree>
    <p:extLst>
      <p:ext uri="{BB962C8B-B14F-4D97-AF65-F5344CB8AC3E}">
        <p14:creationId xmlns:p14="http://schemas.microsoft.com/office/powerpoint/2010/main" val="1338496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34</a:t>
            </a:fld>
            <a:endParaRPr lang="en-US"/>
          </a:p>
        </p:txBody>
      </p:sp>
    </p:spTree>
    <p:extLst>
      <p:ext uri="{BB962C8B-B14F-4D97-AF65-F5344CB8AC3E}">
        <p14:creationId xmlns:p14="http://schemas.microsoft.com/office/powerpoint/2010/main" val="13147567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35</a:t>
            </a:fld>
            <a:endParaRPr lang="en-US"/>
          </a:p>
        </p:txBody>
      </p:sp>
    </p:spTree>
    <p:extLst>
      <p:ext uri="{BB962C8B-B14F-4D97-AF65-F5344CB8AC3E}">
        <p14:creationId xmlns:p14="http://schemas.microsoft.com/office/powerpoint/2010/main" val="101993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36</a:t>
            </a:fld>
            <a:endParaRPr lang="en-US"/>
          </a:p>
        </p:txBody>
      </p:sp>
    </p:spTree>
    <p:extLst>
      <p:ext uri="{BB962C8B-B14F-4D97-AF65-F5344CB8AC3E}">
        <p14:creationId xmlns:p14="http://schemas.microsoft.com/office/powerpoint/2010/main" val="33497704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37</a:t>
            </a:fld>
            <a:endParaRPr lang="en-US"/>
          </a:p>
        </p:txBody>
      </p:sp>
    </p:spTree>
    <p:extLst>
      <p:ext uri="{BB962C8B-B14F-4D97-AF65-F5344CB8AC3E}">
        <p14:creationId xmlns:p14="http://schemas.microsoft.com/office/powerpoint/2010/main" val="18916221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38</a:t>
            </a:fld>
            <a:endParaRPr lang="en-US"/>
          </a:p>
        </p:txBody>
      </p:sp>
    </p:spTree>
    <p:extLst>
      <p:ext uri="{BB962C8B-B14F-4D97-AF65-F5344CB8AC3E}">
        <p14:creationId xmlns:p14="http://schemas.microsoft.com/office/powerpoint/2010/main" val="41175233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39</a:t>
            </a:fld>
            <a:endParaRPr lang="en-US"/>
          </a:p>
        </p:txBody>
      </p:sp>
    </p:spTree>
    <p:extLst>
      <p:ext uri="{BB962C8B-B14F-4D97-AF65-F5344CB8AC3E}">
        <p14:creationId xmlns:p14="http://schemas.microsoft.com/office/powerpoint/2010/main" val="19047079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40</a:t>
            </a:fld>
            <a:endParaRPr lang="en-US"/>
          </a:p>
        </p:txBody>
      </p:sp>
    </p:spTree>
    <p:extLst>
      <p:ext uri="{BB962C8B-B14F-4D97-AF65-F5344CB8AC3E}">
        <p14:creationId xmlns:p14="http://schemas.microsoft.com/office/powerpoint/2010/main" val="428106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5</a:t>
            </a:fld>
            <a:endParaRPr lang="en-US"/>
          </a:p>
        </p:txBody>
      </p:sp>
    </p:spTree>
    <p:extLst>
      <p:ext uri="{BB962C8B-B14F-4D97-AF65-F5344CB8AC3E}">
        <p14:creationId xmlns:p14="http://schemas.microsoft.com/office/powerpoint/2010/main" val="25590131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41</a:t>
            </a:fld>
            <a:endParaRPr lang="en-US"/>
          </a:p>
        </p:txBody>
      </p:sp>
    </p:spTree>
    <p:extLst>
      <p:ext uri="{BB962C8B-B14F-4D97-AF65-F5344CB8AC3E}">
        <p14:creationId xmlns:p14="http://schemas.microsoft.com/office/powerpoint/2010/main" val="230713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6</a:t>
            </a:fld>
            <a:endParaRPr lang="en-US"/>
          </a:p>
        </p:txBody>
      </p:sp>
    </p:spTree>
    <p:extLst>
      <p:ext uri="{BB962C8B-B14F-4D97-AF65-F5344CB8AC3E}">
        <p14:creationId xmlns:p14="http://schemas.microsoft.com/office/powerpoint/2010/main" val="87325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7</a:t>
            </a:fld>
            <a:endParaRPr lang="en-US"/>
          </a:p>
        </p:txBody>
      </p:sp>
    </p:spTree>
    <p:extLst>
      <p:ext uri="{BB962C8B-B14F-4D97-AF65-F5344CB8AC3E}">
        <p14:creationId xmlns:p14="http://schemas.microsoft.com/office/powerpoint/2010/main" val="380361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8</a:t>
            </a:fld>
            <a:endParaRPr lang="en-US"/>
          </a:p>
        </p:txBody>
      </p:sp>
    </p:spTree>
    <p:extLst>
      <p:ext uri="{BB962C8B-B14F-4D97-AF65-F5344CB8AC3E}">
        <p14:creationId xmlns:p14="http://schemas.microsoft.com/office/powerpoint/2010/main" val="340225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9</a:t>
            </a:fld>
            <a:endParaRPr lang="en-US"/>
          </a:p>
        </p:txBody>
      </p:sp>
    </p:spTree>
    <p:extLst>
      <p:ext uri="{BB962C8B-B14F-4D97-AF65-F5344CB8AC3E}">
        <p14:creationId xmlns:p14="http://schemas.microsoft.com/office/powerpoint/2010/main" val="3595548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26A192-5243-1F49-9DF4-6F049D9FE5C3}" type="slidenum">
              <a:rPr lang="en-US" smtClean="0"/>
              <a:t>10</a:t>
            </a:fld>
            <a:endParaRPr lang="en-US"/>
          </a:p>
        </p:txBody>
      </p:sp>
    </p:spTree>
    <p:extLst>
      <p:ext uri="{BB962C8B-B14F-4D97-AF65-F5344CB8AC3E}">
        <p14:creationId xmlns:p14="http://schemas.microsoft.com/office/powerpoint/2010/main" val="123414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9/16/20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9/16/20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9/16/20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09E5-74ED-E844-925E-4B5FD30AD5AA}"/>
              </a:ext>
            </a:extLst>
          </p:cNvPr>
          <p:cNvSpPr>
            <a:spLocks noGrp="1"/>
          </p:cNvSpPr>
          <p:nvPr>
            <p:ph type="ctrTitle"/>
          </p:nvPr>
        </p:nvSpPr>
        <p:spPr/>
        <p:txBody>
          <a:bodyPr/>
          <a:lstStyle/>
          <a:p>
            <a:r>
              <a:rPr lang="en-US" sz="3600" dirty="0"/>
              <a:t>42 Years in the therapist’s Chair: Treating Couples’ Sexual Problems</a:t>
            </a:r>
            <a:br>
              <a:rPr lang="en-US" sz="3600" dirty="0"/>
            </a:br>
            <a:endParaRPr lang="en-US" sz="3600" dirty="0"/>
          </a:p>
        </p:txBody>
      </p:sp>
      <p:sp>
        <p:nvSpPr>
          <p:cNvPr id="3" name="Subtitle 2">
            <a:extLst>
              <a:ext uri="{FF2B5EF4-FFF2-40B4-BE49-F238E27FC236}">
                <a16:creationId xmlns:a16="http://schemas.microsoft.com/office/drawing/2014/main" id="{95293EB3-E1CB-B64B-9F0D-FA7B9067F247}"/>
              </a:ext>
            </a:extLst>
          </p:cNvPr>
          <p:cNvSpPr>
            <a:spLocks noGrp="1"/>
          </p:cNvSpPr>
          <p:nvPr>
            <p:ph type="subTitle" idx="1"/>
          </p:nvPr>
        </p:nvSpPr>
        <p:spPr/>
        <p:txBody>
          <a:bodyPr/>
          <a:lstStyle/>
          <a:p>
            <a:r>
              <a:rPr lang="en-US" dirty="0"/>
              <a:t> Barry McCarthy, PhD</a:t>
            </a:r>
          </a:p>
        </p:txBody>
      </p:sp>
    </p:spTree>
    <p:extLst>
      <p:ext uri="{BB962C8B-B14F-4D97-AF65-F5344CB8AC3E}">
        <p14:creationId xmlns:p14="http://schemas.microsoft.com/office/powerpoint/2010/main" val="127152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B33314-21C1-4E45-9163-C9B19D00AFD4}"/>
              </a:ext>
            </a:extLst>
          </p:cNvPr>
          <p:cNvSpPr>
            <a:spLocks noGrp="1"/>
          </p:cNvSpPr>
          <p:nvPr>
            <p:ph idx="1"/>
          </p:nvPr>
        </p:nvSpPr>
        <p:spPr>
          <a:xfrm>
            <a:off x="1188720" y="1188720"/>
            <a:ext cx="5369029" cy="4480560"/>
          </a:xfrm>
        </p:spPr>
        <p:txBody>
          <a:bodyPr anchor="ctr">
            <a:normAutofit/>
          </a:bodyPr>
          <a:lstStyle/>
          <a:p>
            <a:r>
              <a:rPr lang="en-US" dirty="0"/>
              <a:t>In the sexual mantra of desire/pleasure/eroticism/satisfaction, desire is the core dimension. </a:t>
            </a:r>
          </a:p>
          <a:p>
            <a:r>
              <a:rPr lang="en-US" dirty="0"/>
              <a:t>Desire is not a static, bio-medical issue, but is changeable and  best understood in the framework of the biopsychosocial approach to understanding, assessing, and treating sexual problems.</a:t>
            </a:r>
          </a:p>
          <a:p>
            <a:pPr marL="0" indent="0">
              <a:buNone/>
            </a:pPr>
            <a:endParaRPr lang="en-US" dirty="0"/>
          </a:p>
        </p:txBody>
      </p:sp>
      <p:sp>
        <p:nvSpPr>
          <p:cNvPr id="17" name="Rectangle 16">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2A9EF157-0555-4A4E-9E77-7F5F99F95CA5}"/>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The Sexual Mantra and Desire</a:t>
            </a:r>
          </a:p>
        </p:txBody>
      </p:sp>
    </p:spTree>
    <p:extLst>
      <p:ext uri="{BB962C8B-B14F-4D97-AF65-F5344CB8AC3E}">
        <p14:creationId xmlns:p14="http://schemas.microsoft.com/office/powerpoint/2010/main" val="362670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CA7C92D-B585-8149-9353-2A0320FFEABE}"/>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Sexual Power Struggles </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E343197-5475-5246-8F80-C88D01E6406D}"/>
              </a:ext>
            </a:extLst>
          </p:cNvPr>
          <p:cNvSpPr>
            <a:spLocks noGrp="1"/>
          </p:cNvSpPr>
          <p:nvPr>
            <p:ph idx="1"/>
          </p:nvPr>
        </p:nvSpPr>
        <p:spPr>
          <a:xfrm>
            <a:off x="6176720" y="791570"/>
            <a:ext cx="4892308" cy="5262390"/>
          </a:xfrm>
        </p:spPr>
        <p:txBody>
          <a:bodyPr anchor="ctr">
            <a:normAutofit/>
          </a:bodyPr>
          <a:lstStyle/>
          <a:p>
            <a:r>
              <a:rPr lang="en-US" sz="1800" dirty="0"/>
              <a:t>Couples become stuck in the traditional male-female power struggle of “intercourse or nothing”. </a:t>
            </a:r>
          </a:p>
          <a:p>
            <a:pPr lvl="1"/>
            <a:r>
              <a:rPr lang="en-US" sz="1800" dirty="0"/>
              <a:t>No one wins a power struggle; the relationship suffers. </a:t>
            </a:r>
          </a:p>
          <a:p>
            <a:pPr lvl="1"/>
            <a:endParaRPr lang="en-US" sz="1800" dirty="0"/>
          </a:p>
          <a:p>
            <a:pPr marL="530352" lvl="1" indent="0">
              <a:buNone/>
            </a:pPr>
            <a:r>
              <a:rPr lang="en-US" sz="1800" dirty="0"/>
              <a:t>A core concept in changing desire problems is to redefine sexuality as involving sensual, playful, and erotic touching in addition to intercourse. </a:t>
            </a:r>
          </a:p>
          <a:p>
            <a:pPr marL="530352" lvl="1" indent="0">
              <a:buNone/>
            </a:pPr>
            <a:r>
              <a:rPr lang="en-US" sz="1800" dirty="0"/>
              <a:t>Change includes confronting the traditional intimacy (women) and eroticism (men) split. The new model of female-male sexual equity is empowering. Recognize shared values and emphasize emotional and sexual decision-making.</a:t>
            </a:r>
          </a:p>
        </p:txBody>
      </p:sp>
    </p:spTree>
    <p:extLst>
      <p:ext uri="{BB962C8B-B14F-4D97-AF65-F5344CB8AC3E}">
        <p14:creationId xmlns:p14="http://schemas.microsoft.com/office/powerpoint/2010/main" val="383308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568FE6B-CB7A-42D9-9690-487E3B8F4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2785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722B4-E808-7B40-8716-7692EDFBD49A}"/>
              </a:ext>
            </a:extLst>
          </p:cNvPr>
          <p:cNvSpPr>
            <a:spLocks noGrp="1"/>
          </p:cNvSpPr>
          <p:nvPr>
            <p:ph type="title"/>
          </p:nvPr>
        </p:nvSpPr>
        <p:spPr>
          <a:xfrm>
            <a:off x="1196164" y="1188717"/>
            <a:ext cx="5627717" cy="4480563"/>
          </a:xfrm>
        </p:spPr>
        <p:txBody>
          <a:bodyPr vert="horz" lIns="91440" tIns="45720" rIns="91440" bIns="45720" rtlCol="0" anchor="ctr">
            <a:normAutofit/>
          </a:bodyPr>
          <a:lstStyle/>
          <a:p>
            <a:r>
              <a:rPr lang="en-US" sz="5100" b="1" cap="all" dirty="0">
                <a:solidFill>
                  <a:schemeClr val="bg2"/>
                </a:solidFill>
              </a:rPr>
              <a:t>Guidelines for Revitalizing and Maintaining Sexual Desire </a:t>
            </a:r>
            <a:br>
              <a:rPr lang="en-US" sz="5100" cap="all" dirty="0">
                <a:solidFill>
                  <a:schemeClr val="bg2"/>
                </a:solidFill>
              </a:rPr>
            </a:br>
            <a:endParaRPr lang="en-US" sz="5100" cap="all" dirty="0">
              <a:solidFill>
                <a:schemeClr val="bg2"/>
              </a:solidFill>
            </a:endParaRPr>
          </a:p>
        </p:txBody>
      </p:sp>
      <p:sp>
        <p:nvSpPr>
          <p:cNvPr id="3" name="Content Placeholder 2">
            <a:extLst>
              <a:ext uri="{FF2B5EF4-FFF2-40B4-BE49-F238E27FC236}">
                <a16:creationId xmlns:a16="http://schemas.microsoft.com/office/drawing/2014/main" id="{A34CBA19-F6FA-1144-84FF-8A67B3768BD0}"/>
              </a:ext>
            </a:extLst>
          </p:cNvPr>
          <p:cNvSpPr>
            <a:spLocks noGrp="1"/>
          </p:cNvSpPr>
          <p:nvPr>
            <p:ph idx="1"/>
          </p:nvPr>
        </p:nvSpPr>
        <p:spPr>
          <a:xfrm>
            <a:off x="8724015" y="1188717"/>
            <a:ext cx="2594343" cy="4480563"/>
          </a:xfrm>
        </p:spPr>
        <p:txBody>
          <a:bodyPr vert="horz" lIns="91440" tIns="45720" rIns="91440" bIns="45720" rtlCol="0" anchor="ctr">
            <a:normAutofit/>
          </a:bodyPr>
          <a:lstStyle/>
          <a:p>
            <a:pPr marL="0" indent="0">
              <a:lnSpc>
                <a:spcPct val="112000"/>
              </a:lnSpc>
              <a:spcBef>
                <a:spcPts val="0"/>
              </a:spcBef>
              <a:spcAft>
                <a:spcPts val="600"/>
              </a:spcAft>
              <a:buNone/>
            </a:pPr>
            <a:r>
              <a:rPr lang="en-US" sz="2300" dirty="0"/>
              <a:t>Handout Pages 7-8</a:t>
            </a:r>
          </a:p>
        </p:txBody>
      </p:sp>
      <p:sp>
        <p:nvSpPr>
          <p:cNvPr id="16" name="Freeform 6">
            <a:extLst>
              <a:ext uri="{FF2B5EF4-FFF2-40B4-BE49-F238E27FC236}">
                <a16:creationId xmlns:a16="http://schemas.microsoft.com/office/drawing/2014/main" id="{2BCE8A39-72D0-46ED-AB46-91B68881D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8" name="Freeform: Shape 17">
            <a:extLst>
              <a:ext uri="{FF2B5EF4-FFF2-40B4-BE49-F238E27FC236}">
                <a16:creationId xmlns:a16="http://schemas.microsoft.com/office/drawing/2014/main" id="{970E03B3-76EE-4C15-B250-1173359CD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147112" y="4501036"/>
            <a:ext cx="1683805" cy="1723705"/>
          </a:xfrm>
          <a:custGeom>
            <a:avLst/>
            <a:gdLst>
              <a:gd name="connsiteX0" fmla="*/ 1399384 w 1683805"/>
              <a:gd name="connsiteY0" fmla="*/ 0 h 1723705"/>
              <a:gd name="connsiteX1" fmla="*/ 1683805 w 1683805"/>
              <a:gd name="connsiteY1" fmla="*/ 0 h 1723705"/>
              <a:gd name="connsiteX2" fmla="*/ 1683805 w 1683805"/>
              <a:gd name="connsiteY2" fmla="*/ 1723705 h 1723705"/>
              <a:gd name="connsiteX3" fmla="*/ 0 w 1683805"/>
              <a:gd name="connsiteY3" fmla="*/ 1723705 h 1723705"/>
              <a:gd name="connsiteX4" fmla="*/ 0 w 1683805"/>
              <a:gd name="connsiteY4" fmla="*/ 1402480 h 1723705"/>
              <a:gd name="connsiteX5" fmla="*/ 1399384 w 1683805"/>
              <a:gd name="connsiteY5" fmla="*/ 1403247 h 172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805" h="1723705">
                <a:moveTo>
                  <a:pt x="1399384" y="0"/>
                </a:moveTo>
                <a:lnTo>
                  <a:pt x="1683805" y="0"/>
                </a:lnTo>
                <a:lnTo>
                  <a:pt x="1683805" y="1723705"/>
                </a:lnTo>
                <a:lnTo>
                  <a:pt x="0" y="1723705"/>
                </a:lnTo>
                <a:lnTo>
                  <a:pt x="0" y="1402480"/>
                </a:lnTo>
                <a:lnTo>
                  <a:pt x="1399384" y="1403247"/>
                </a:lnTo>
                <a:close/>
              </a:path>
            </a:pathLst>
          </a:custGeom>
          <a:solidFill>
            <a:schemeClr val="tx2">
              <a:lumMod val="75000"/>
            </a:schemeClr>
          </a:solidFill>
          <a:ln w="0">
            <a:noFill/>
            <a:prstDash val="solid"/>
            <a:round/>
            <a:headEnd/>
            <a:tailEnd/>
          </a:ln>
        </p:spPr>
      </p:sp>
    </p:spTree>
    <p:extLst>
      <p:ext uri="{BB962C8B-B14F-4D97-AF65-F5344CB8AC3E}">
        <p14:creationId xmlns:p14="http://schemas.microsoft.com/office/powerpoint/2010/main" val="260771191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E0087A24-5597-4F42-8E2A-76A803C52E55}"/>
              </a:ext>
            </a:extLst>
          </p:cNvPr>
          <p:cNvSpPr>
            <a:spLocks noGrp="1"/>
          </p:cNvSpPr>
          <p:nvPr>
            <p:ph type="title"/>
          </p:nvPr>
        </p:nvSpPr>
        <p:spPr>
          <a:xfrm>
            <a:off x="1253764" y="1327355"/>
            <a:ext cx="3559425" cy="4482564"/>
          </a:xfrm>
        </p:spPr>
        <p:txBody>
          <a:bodyPr>
            <a:normAutofit/>
          </a:bodyPr>
          <a:lstStyle/>
          <a:p>
            <a:r>
              <a:rPr lang="en-US" dirty="0"/>
              <a:t>Core Strategy: Assessment</a:t>
            </a:r>
          </a:p>
        </p:txBody>
      </p:sp>
      <p:sp>
        <p:nvSpPr>
          <p:cNvPr id="3" name="Content Placeholder 2">
            <a:extLst>
              <a:ext uri="{FF2B5EF4-FFF2-40B4-BE49-F238E27FC236}">
                <a16:creationId xmlns:a16="http://schemas.microsoft.com/office/drawing/2014/main" id="{C4B9B753-0A40-E946-90D7-AEDD2AE196DE}"/>
              </a:ext>
            </a:extLst>
          </p:cNvPr>
          <p:cNvSpPr>
            <a:spLocks noGrp="1"/>
          </p:cNvSpPr>
          <p:nvPr>
            <p:ph idx="1"/>
          </p:nvPr>
        </p:nvSpPr>
        <p:spPr>
          <a:xfrm>
            <a:off x="6100123" y="1327356"/>
            <a:ext cx="4872677" cy="4482564"/>
          </a:xfrm>
        </p:spPr>
        <p:txBody>
          <a:bodyPr>
            <a:normAutofit/>
          </a:bodyPr>
          <a:lstStyle/>
          <a:p>
            <a:r>
              <a:rPr lang="en-US" dirty="0"/>
              <a:t>For assessment , we  advocate for the four-session assessment model.</a:t>
            </a:r>
          </a:p>
          <a:p>
            <a:r>
              <a:rPr lang="en-US" dirty="0"/>
              <a:t> Begin with a couple session which sends a strong message that intimacy and sexuality are best addressed as a couple issue. </a:t>
            </a:r>
          </a:p>
          <a:p>
            <a:r>
              <a:rPr lang="en-US" dirty="0"/>
              <a:t>The second and third sessions are individual psychological/relational/sexual histories .</a:t>
            </a:r>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9994926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92A888B-4F67-CC43-AB0D-8B4F884B2D6F}"/>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Core Strategy</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041BC91-75B8-EA4B-8E79-6B31EACC0171}"/>
              </a:ext>
            </a:extLst>
          </p:cNvPr>
          <p:cNvSpPr>
            <a:spLocks noGrp="1"/>
          </p:cNvSpPr>
          <p:nvPr>
            <p:ph idx="1"/>
          </p:nvPr>
        </p:nvSpPr>
        <p:spPr>
          <a:xfrm>
            <a:off x="6176720" y="791570"/>
            <a:ext cx="4892308" cy="5262390"/>
          </a:xfrm>
        </p:spPr>
        <p:txBody>
          <a:bodyPr anchor="ctr">
            <a:normAutofit/>
          </a:bodyPr>
          <a:lstStyle/>
          <a:p>
            <a:r>
              <a:rPr lang="en-US" sz="1800" dirty="0"/>
              <a:t>The focus is on  understanding  each person’s sexual  strengths and vulnerabilities.</a:t>
            </a:r>
          </a:p>
          <a:p>
            <a:r>
              <a:rPr lang="en-US" sz="1800" dirty="0"/>
              <a:t> The fourth session is a 90-minute couple feedback meeting. </a:t>
            </a:r>
          </a:p>
          <a:p>
            <a:r>
              <a:rPr lang="en-US" sz="1800" dirty="0"/>
              <a:t>Provide direct feedback to the couple about sexual issues, propose a treatment  plan (the most common is a 6 month good faith effort to create a new couple sexual style focused on strong, resilient desire) , and assign the first desire psychosexual skill exercise to be done in the privacy of the couple’s home.</a:t>
            </a:r>
          </a:p>
          <a:p>
            <a:endParaRPr lang="en-US" sz="1800" dirty="0"/>
          </a:p>
        </p:txBody>
      </p:sp>
    </p:spTree>
    <p:extLst>
      <p:ext uri="{BB962C8B-B14F-4D97-AF65-F5344CB8AC3E}">
        <p14:creationId xmlns:p14="http://schemas.microsoft.com/office/powerpoint/2010/main" val="2278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6"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7"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1">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3">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7"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6"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10D3AAC6-D9D0-A84B-8359-4863E8A88AF9}"/>
              </a:ext>
            </a:extLst>
          </p:cNvPr>
          <p:cNvSpPr>
            <a:spLocks noGrp="1"/>
          </p:cNvSpPr>
          <p:nvPr>
            <p:ph type="title"/>
          </p:nvPr>
        </p:nvSpPr>
        <p:spPr>
          <a:xfrm>
            <a:off x="1915128" y="1788454"/>
            <a:ext cx="8361229" cy="2098226"/>
          </a:xfrm>
        </p:spPr>
        <p:txBody>
          <a:bodyPr vert="horz" lIns="91440" tIns="45720" rIns="91440" bIns="45720" rtlCol="0" anchor="b">
            <a:normAutofit/>
          </a:bodyPr>
          <a:lstStyle/>
          <a:p>
            <a:pPr algn="ctr"/>
            <a:r>
              <a:rPr lang="en-US" sz="7200" cap="all" dirty="0"/>
              <a:t>Desire Sexual Skill Exercises </a:t>
            </a:r>
          </a:p>
        </p:txBody>
      </p:sp>
      <p:sp>
        <p:nvSpPr>
          <p:cNvPr id="3" name="Content Placeholder 2">
            <a:extLst>
              <a:ext uri="{FF2B5EF4-FFF2-40B4-BE49-F238E27FC236}">
                <a16:creationId xmlns:a16="http://schemas.microsoft.com/office/drawing/2014/main" id="{F92819EC-38FB-E94B-8992-26C0CB10AC50}"/>
              </a:ext>
            </a:extLst>
          </p:cNvPr>
          <p:cNvSpPr>
            <a:spLocks noGrp="1"/>
          </p:cNvSpPr>
          <p:nvPr>
            <p:ph idx="1"/>
          </p:nvPr>
        </p:nvSpPr>
        <p:spPr>
          <a:xfrm>
            <a:off x="2679906" y="3956279"/>
            <a:ext cx="6831673" cy="1086237"/>
          </a:xfrm>
        </p:spPr>
        <p:txBody>
          <a:bodyPr vert="horz" lIns="91440" tIns="45720" rIns="91440" bIns="45720" rtlCol="0">
            <a:normAutofit/>
          </a:bodyPr>
          <a:lstStyle/>
          <a:p>
            <a:pPr marL="0" indent="0" algn="ctr">
              <a:lnSpc>
                <a:spcPct val="112000"/>
              </a:lnSpc>
              <a:spcBef>
                <a:spcPts val="0"/>
              </a:spcBef>
              <a:spcAft>
                <a:spcPts val="600"/>
              </a:spcAft>
              <a:buNone/>
            </a:pPr>
            <a:r>
              <a:rPr lang="en-US" sz="2300" dirty="0"/>
              <a:t>Handout Pages 10-14 </a:t>
            </a:r>
          </a:p>
        </p:txBody>
      </p:sp>
    </p:spTree>
    <p:extLst>
      <p:ext uri="{BB962C8B-B14F-4D97-AF65-F5344CB8AC3E}">
        <p14:creationId xmlns:p14="http://schemas.microsoft.com/office/powerpoint/2010/main" val="369853791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4A21045-C3B8-9D46-A8B6-7D0787F5778A}"/>
              </a:ext>
            </a:extLst>
          </p:cNvPr>
          <p:cNvSpPr>
            <a:spLocks noGrp="1"/>
          </p:cNvSpPr>
          <p:nvPr>
            <p:ph type="title"/>
          </p:nvPr>
        </p:nvSpPr>
        <p:spPr>
          <a:xfrm>
            <a:off x="640081" y="791570"/>
            <a:ext cx="4018839" cy="5262390"/>
          </a:xfrm>
        </p:spPr>
        <p:txBody>
          <a:bodyPr anchor="ctr">
            <a:normAutofit/>
          </a:bodyPr>
          <a:lstStyle/>
          <a:p>
            <a:pPr algn="r"/>
            <a:r>
              <a:rPr lang="en-US" sz="5000" dirty="0">
                <a:solidFill>
                  <a:schemeClr val="bg2"/>
                </a:solidFill>
              </a:rPr>
              <a:t>Sexual Desire in Relationships</a:t>
            </a:r>
          </a:p>
        </p:txBody>
      </p:sp>
      <p:sp>
        <p:nvSpPr>
          <p:cNvPr id="21" name="Rectangle 2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1853B7A-57CB-D144-827C-16D3B5BCAC2F}"/>
              </a:ext>
            </a:extLst>
          </p:cNvPr>
          <p:cNvSpPr>
            <a:spLocks noGrp="1"/>
          </p:cNvSpPr>
          <p:nvPr>
            <p:ph idx="1"/>
          </p:nvPr>
        </p:nvSpPr>
        <p:spPr>
          <a:xfrm>
            <a:off x="6176720" y="791570"/>
            <a:ext cx="4892308" cy="5262390"/>
          </a:xfrm>
        </p:spPr>
        <p:txBody>
          <a:bodyPr anchor="ctr">
            <a:normAutofit/>
          </a:bodyPr>
          <a:lstStyle/>
          <a:p>
            <a:r>
              <a:rPr lang="en-US" sz="1500" dirty="0"/>
              <a:t>Desire is maintained by </a:t>
            </a:r>
          </a:p>
          <a:p>
            <a:pPr lvl="1"/>
            <a:r>
              <a:rPr lang="en-US" sz="1500" dirty="0"/>
              <a:t>positive anticipation, </a:t>
            </a:r>
          </a:p>
          <a:p>
            <a:pPr lvl="1"/>
            <a:r>
              <a:rPr lang="en-US" sz="1500" dirty="0"/>
              <a:t>sense of deserving pleasure, </a:t>
            </a:r>
          </a:p>
          <a:p>
            <a:pPr lvl="1"/>
            <a:r>
              <a:rPr lang="en-US" sz="1500" dirty="0"/>
              <a:t>freedom and choice, </a:t>
            </a:r>
          </a:p>
          <a:p>
            <a:pPr lvl="1"/>
            <a:r>
              <a:rPr lang="en-US" sz="1500" dirty="0"/>
              <a:t>and a mix of sexual scenarios and techniques. </a:t>
            </a:r>
          </a:p>
          <a:p>
            <a:pPr marL="530352" lvl="1" indent="0">
              <a:buNone/>
            </a:pPr>
            <a:endParaRPr lang="en-US" sz="1500" dirty="0"/>
          </a:p>
          <a:p>
            <a:pPr marL="530352" lvl="1" indent="0">
              <a:buNone/>
            </a:pPr>
            <a:r>
              <a:rPr lang="en-US" sz="1500" dirty="0"/>
              <a:t>The challenge is to develop a couple sexual style to promote  sexual desire which is vital and maintains. When there are stresses and sexual disappointments desire remains resilient when the partners turn toward each other for support rather than blaming.</a:t>
            </a:r>
          </a:p>
          <a:p>
            <a:r>
              <a:rPr lang="en-US" sz="1500" dirty="0"/>
              <a:t>Johnson, S. &amp; Zuccarini. (2010). Integrating sex and attachment in emotionally focused couple therapy. Journal of Marriage and Family Therapy,56,431-445.</a:t>
            </a:r>
          </a:p>
          <a:p>
            <a:r>
              <a:rPr lang="en-US" sz="1500" dirty="0"/>
              <a:t>McCarthy, B. &amp; Wald, L. (2017). </a:t>
            </a:r>
            <a:r>
              <a:rPr lang="en-US" sz="1500" dirty="0" err="1"/>
              <a:t>Psychobiosocial</a:t>
            </a:r>
            <a:r>
              <a:rPr lang="en-US" sz="1500" dirty="0"/>
              <a:t> approach to sex therapy. In Z. Peterson (Ed.) The Wiley-Blackwell Handbook of Sex Therapy, pp.190-201. Hoboken, NJ: Wiley-Blackwell.</a:t>
            </a:r>
          </a:p>
          <a:p>
            <a:endParaRPr lang="en-US" sz="1500" dirty="0"/>
          </a:p>
          <a:p>
            <a:endParaRPr lang="en-US" sz="1500" dirty="0"/>
          </a:p>
        </p:txBody>
      </p:sp>
    </p:spTree>
    <p:extLst>
      <p:ext uri="{BB962C8B-B14F-4D97-AF65-F5344CB8AC3E}">
        <p14:creationId xmlns:p14="http://schemas.microsoft.com/office/powerpoint/2010/main" val="2758262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1A52846-1D15-C04D-8D7F-278A22B3B409}"/>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Sexual Skill Exercises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80706E0-E3EA-E04E-80C6-D06A56AC6551}"/>
              </a:ext>
            </a:extLst>
          </p:cNvPr>
          <p:cNvSpPr>
            <a:spLocks noGrp="1"/>
          </p:cNvSpPr>
          <p:nvPr>
            <p:ph idx="1"/>
          </p:nvPr>
        </p:nvSpPr>
        <p:spPr>
          <a:xfrm>
            <a:off x="6176720" y="791570"/>
            <a:ext cx="4892308" cy="5262390"/>
          </a:xfrm>
        </p:spPr>
        <p:txBody>
          <a:bodyPr anchor="ctr">
            <a:normAutofit/>
          </a:bodyPr>
          <a:lstStyle/>
          <a:p>
            <a:r>
              <a:rPr lang="en-US" sz="2200" dirty="0"/>
              <a:t>There are four core desire exercises-</a:t>
            </a:r>
          </a:p>
          <a:p>
            <a:pPr lvl="1"/>
            <a:r>
              <a:rPr lang="en-US" sz="2200" dirty="0"/>
              <a:t>(1) comfort, </a:t>
            </a:r>
          </a:p>
          <a:p>
            <a:pPr lvl="1"/>
            <a:r>
              <a:rPr lang="en-US" sz="2200" dirty="0"/>
              <a:t>(2) attraction,</a:t>
            </a:r>
          </a:p>
          <a:p>
            <a:pPr lvl="1"/>
            <a:r>
              <a:rPr lang="en-US" sz="2200" dirty="0"/>
              <a:t>(3) trust, </a:t>
            </a:r>
          </a:p>
          <a:p>
            <a:pPr lvl="1"/>
            <a:r>
              <a:rPr lang="en-US" sz="2200" dirty="0"/>
              <a:t>and (4) create your preferred sexual scenario. </a:t>
            </a:r>
          </a:p>
          <a:p>
            <a:endParaRPr lang="en-US" sz="1800" dirty="0"/>
          </a:p>
        </p:txBody>
      </p:sp>
    </p:spTree>
    <p:extLst>
      <p:ext uri="{BB962C8B-B14F-4D97-AF65-F5344CB8AC3E}">
        <p14:creationId xmlns:p14="http://schemas.microsoft.com/office/powerpoint/2010/main" val="1903373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E46BF0-5061-E849-ADDD-21DB114B4FCD}"/>
              </a:ext>
            </a:extLst>
          </p:cNvPr>
          <p:cNvSpPr>
            <a:spLocks noGrp="1"/>
          </p:cNvSpPr>
          <p:nvPr>
            <p:ph idx="1"/>
          </p:nvPr>
        </p:nvSpPr>
        <p:spPr>
          <a:xfrm>
            <a:off x="1188720" y="1188720"/>
            <a:ext cx="5369029" cy="4480560"/>
          </a:xfrm>
        </p:spPr>
        <p:txBody>
          <a:bodyPr anchor="ctr">
            <a:normAutofit/>
          </a:bodyPr>
          <a:lstStyle/>
          <a:p>
            <a:pPr marL="530352" lvl="1" indent="0">
              <a:buNone/>
            </a:pPr>
            <a:r>
              <a:rPr lang="en-US" sz="1800" dirty="0"/>
              <a:t>The couple read about the exercise, talk about it in therapy and at home, and the most important factor is behaviorally enacting the exercise. Practicing each  exercise (at least once and up to three times) promotes cognitive, behavioral, and emotional change. The couple are encouraged to do 2-4 exercises between sessions. The format is each partner takes a turn  initiating  and implementing the exercise. In addition, couples identify “bridges to sexual desire” and negotiate how to deal with desire discrepancies</a:t>
            </a:r>
          </a:p>
          <a:p>
            <a:pPr lvl="0"/>
            <a:r>
              <a:rPr lang="en-US" sz="1400" dirty="0"/>
              <a:t>McCarthy, B. McCarthy, E. (2009). Discovering Your Couple Sexual Style. pages 33-42. New York: Routledge.</a:t>
            </a:r>
          </a:p>
          <a:p>
            <a:pPr lvl="0"/>
            <a:r>
              <a:rPr lang="en-US" sz="1400" dirty="0"/>
              <a:t>McCarthy, B &amp; McCarthy, E. (2018). Finding Your Sexual Voice. pages 59-72. New York: Routledge</a:t>
            </a:r>
          </a:p>
          <a:p>
            <a:pPr marL="530352" lvl="1" indent="0">
              <a:buNone/>
            </a:pPr>
            <a:endParaRPr lang="en-US" sz="1400" dirty="0"/>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6803F932-D346-284C-89CC-88864B8CFA33}"/>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Sexual Skill Exercises</a:t>
            </a:r>
          </a:p>
        </p:txBody>
      </p:sp>
    </p:spTree>
    <p:extLst>
      <p:ext uri="{BB962C8B-B14F-4D97-AF65-F5344CB8AC3E}">
        <p14:creationId xmlns:p14="http://schemas.microsoft.com/office/powerpoint/2010/main" val="83260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2EA4F6-564D-47A5-A069-C56EB81E0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A0901D-6CA3-6349-AA4E-AD9138EB966B}"/>
              </a:ext>
            </a:extLst>
          </p:cNvPr>
          <p:cNvSpPr>
            <a:spLocks noGrp="1"/>
          </p:cNvSpPr>
          <p:nvPr>
            <p:ph type="title"/>
          </p:nvPr>
        </p:nvSpPr>
        <p:spPr>
          <a:xfrm>
            <a:off x="7326367" y="685800"/>
            <a:ext cx="3742662" cy="5181601"/>
          </a:xfrm>
        </p:spPr>
        <p:txBody>
          <a:bodyPr>
            <a:normAutofit/>
          </a:bodyPr>
          <a:lstStyle/>
          <a:p>
            <a:r>
              <a:rPr lang="en-US" dirty="0"/>
              <a:t>Synchronous / Asynchronous Exercises</a:t>
            </a:r>
          </a:p>
        </p:txBody>
      </p:sp>
      <p:sp>
        <p:nvSpPr>
          <p:cNvPr id="3" name="Content Placeholder 2">
            <a:extLst>
              <a:ext uri="{FF2B5EF4-FFF2-40B4-BE49-F238E27FC236}">
                <a16:creationId xmlns:a16="http://schemas.microsoft.com/office/drawing/2014/main" id="{CD7F5A01-2657-9844-B2A3-B0A42E290471}"/>
              </a:ext>
            </a:extLst>
          </p:cNvPr>
          <p:cNvSpPr>
            <a:spLocks noGrp="1"/>
          </p:cNvSpPr>
          <p:nvPr>
            <p:ph idx="1"/>
          </p:nvPr>
        </p:nvSpPr>
        <p:spPr>
          <a:xfrm>
            <a:off x="1023563" y="1329267"/>
            <a:ext cx="4461934" cy="4538134"/>
          </a:xfrm>
        </p:spPr>
        <p:txBody>
          <a:bodyPr anchor="b">
            <a:normAutofit/>
          </a:bodyPr>
          <a:lstStyle/>
          <a:p>
            <a:r>
              <a:rPr lang="en-US" sz="1800" dirty="0"/>
              <a:t>Couples prefer mutual, synchronous scenarios, as well as accepting  asynchronous sexual scenarios. </a:t>
            </a:r>
          </a:p>
          <a:p>
            <a:r>
              <a:rPr lang="en-US" sz="1800" dirty="0"/>
              <a:t>Asynchronous sexuality (positive, but better for one partner) is normal and healthy as long as it’s not at the expense of the partner or relationship.</a:t>
            </a:r>
          </a:p>
          <a:p>
            <a:endParaRPr lang="en-US" sz="1800" dirty="0"/>
          </a:p>
          <a:p>
            <a:pPr marL="0" indent="0">
              <a:buNone/>
            </a:pPr>
            <a:r>
              <a:rPr lang="en-US" sz="1800" dirty="0"/>
              <a:t>McCarthy, B. &amp; McCarthy, E. (2019) Enhancing Couple Sexuality pages 99-112. New York : Routledge.</a:t>
            </a:r>
          </a:p>
          <a:p>
            <a:endParaRPr lang="en-US" sz="1800" dirty="0"/>
          </a:p>
          <a:p>
            <a:endParaRPr lang="en-US" sz="1800" dirty="0"/>
          </a:p>
        </p:txBody>
      </p:sp>
      <p:sp>
        <p:nvSpPr>
          <p:cNvPr id="10" name="Freeform 6">
            <a:extLst>
              <a:ext uri="{FF2B5EF4-FFF2-40B4-BE49-F238E27FC236}">
                <a16:creationId xmlns:a16="http://schemas.microsoft.com/office/drawing/2014/main" id="{11A8EAE1-305E-4C3A-BEFC-FA6E5DFF0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5201754" y="392335"/>
            <a:ext cx="1802878" cy="2426365"/>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3567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C422-93A0-354B-8299-96BAAC54F56A}"/>
              </a:ext>
            </a:extLst>
          </p:cNvPr>
          <p:cNvSpPr>
            <a:spLocks noGrp="1"/>
          </p:cNvSpPr>
          <p:nvPr>
            <p:ph type="title"/>
          </p:nvPr>
        </p:nvSpPr>
        <p:spPr/>
        <p:txBody>
          <a:bodyPr/>
          <a:lstStyle/>
          <a:p>
            <a:r>
              <a:rPr lang="en-US" dirty="0"/>
              <a:t>True or False </a:t>
            </a:r>
          </a:p>
        </p:txBody>
      </p:sp>
      <p:sp>
        <p:nvSpPr>
          <p:cNvPr id="3" name="Content Placeholder 2">
            <a:extLst>
              <a:ext uri="{FF2B5EF4-FFF2-40B4-BE49-F238E27FC236}">
                <a16:creationId xmlns:a16="http://schemas.microsoft.com/office/drawing/2014/main" id="{C2929293-43A6-CF44-AEDA-3EED2BDC928D}"/>
              </a:ext>
            </a:extLst>
          </p:cNvPr>
          <p:cNvSpPr>
            <a:spLocks noGrp="1"/>
          </p:cNvSpPr>
          <p:nvPr>
            <p:ph idx="1"/>
          </p:nvPr>
        </p:nvSpPr>
        <p:spPr/>
        <p:txBody>
          <a:bodyPr/>
          <a:lstStyle/>
          <a:p>
            <a:r>
              <a:rPr lang="en-US" dirty="0"/>
              <a:t>Handout uploaded in BTC and in </a:t>
            </a:r>
            <a:r>
              <a:rPr lang="en-US" dirty="0" err="1"/>
              <a:t>GoToWebiar</a:t>
            </a:r>
            <a:endParaRPr lang="en-US" dirty="0"/>
          </a:p>
        </p:txBody>
      </p:sp>
    </p:spTree>
    <p:extLst>
      <p:ext uri="{BB962C8B-B14F-4D97-AF65-F5344CB8AC3E}">
        <p14:creationId xmlns:p14="http://schemas.microsoft.com/office/powerpoint/2010/main" val="3131968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D136D4-C946-2042-AF79-093C9B19E8E7}"/>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Where Couples Get Stuck </a:t>
            </a:r>
          </a:p>
        </p:txBody>
      </p:sp>
      <p:sp>
        <p:nvSpPr>
          <p:cNvPr id="15"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11F5B1B-759A-4944-9593-3B4DED6165FB}"/>
              </a:ext>
            </a:extLst>
          </p:cNvPr>
          <p:cNvSpPr>
            <a:spLocks noGrp="1"/>
          </p:cNvSpPr>
          <p:nvPr>
            <p:ph idx="1"/>
          </p:nvPr>
        </p:nvSpPr>
        <p:spPr>
          <a:xfrm>
            <a:off x="6176720" y="791570"/>
            <a:ext cx="4892308" cy="5262390"/>
          </a:xfrm>
        </p:spPr>
        <p:txBody>
          <a:bodyPr anchor="ctr">
            <a:normAutofit/>
          </a:bodyPr>
          <a:lstStyle/>
          <a:p>
            <a:r>
              <a:rPr lang="en-US" sz="1800" dirty="0"/>
              <a:t>The female-male sexual equity model is the opposite of the traditional male-female double standard. </a:t>
            </a:r>
          </a:p>
          <a:p>
            <a:r>
              <a:rPr lang="en-US" sz="1800" dirty="0"/>
              <a:t>Sexual equity  reinforces women and men as intimate and erotic allies who recognize the multiple roles, meaning, and outcomes of couple desire and sexuality. In an intimate relationship there are many more sexual similarities than differences between women and men.</a:t>
            </a:r>
          </a:p>
          <a:p>
            <a:pPr marL="0" indent="0">
              <a:buNone/>
            </a:pPr>
            <a:endParaRPr lang="en-US" sz="1800" dirty="0"/>
          </a:p>
        </p:txBody>
      </p:sp>
    </p:spTree>
    <p:extLst>
      <p:ext uri="{BB962C8B-B14F-4D97-AF65-F5344CB8AC3E}">
        <p14:creationId xmlns:p14="http://schemas.microsoft.com/office/powerpoint/2010/main" val="1929396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9F2947-1533-524E-9F15-22FB7B3104BF}"/>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Realistic Expectations </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F44E908-6931-A44F-A21F-C40B47D807D3}"/>
              </a:ext>
            </a:extLst>
          </p:cNvPr>
          <p:cNvSpPr>
            <a:spLocks noGrp="1"/>
          </p:cNvSpPr>
          <p:nvPr>
            <p:ph idx="1"/>
          </p:nvPr>
        </p:nvSpPr>
        <p:spPr>
          <a:xfrm>
            <a:off x="6176720" y="791570"/>
            <a:ext cx="4892308" cy="5262390"/>
          </a:xfrm>
        </p:spPr>
        <p:txBody>
          <a:bodyPr anchor="ctr">
            <a:normAutofit/>
          </a:bodyPr>
          <a:lstStyle/>
          <a:p>
            <a:r>
              <a:rPr lang="en-US" sz="1800" dirty="0"/>
              <a:t>Positive, realistic expectations is a core issue in dealing with desire problems. </a:t>
            </a:r>
          </a:p>
          <a:p>
            <a:r>
              <a:rPr lang="en-US" sz="1800" dirty="0"/>
              <a:t>A majority of sexual encounters are asynchronous . </a:t>
            </a:r>
          </a:p>
          <a:p>
            <a:r>
              <a:rPr lang="en-US" sz="1800" dirty="0"/>
              <a:t>Couples celebrate mutual  experiences with desire, pleasure, and eroticism. It is critical that they turn toward each other when the sexual encounter is mediocre, dissatisfying, or dysfunctional. </a:t>
            </a:r>
          </a:p>
          <a:p>
            <a:pPr lvl="1"/>
            <a:r>
              <a:rPr lang="en-US" sz="1800" dirty="0"/>
              <a:t>It is normal for 5-15% of sexual encounters to be disappointing or negative. </a:t>
            </a:r>
          </a:p>
          <a:p>
            <a:pPr marL="530352" lvl="1" indent="0">
              <a:buNone/>
            </a:pPr>
            <a:r>
              <a:rPr lang="en-US" sz="1800" dirty="0"/>
              <a:t> Apologizing or blaming is anti-erotic. Remain  intimate and erotic allies whether the encounter was exceptional or problematic. You build confidence that emotionally and sexually “my partner has my back”.</a:t>
            </a:r>
          </a:p>
          <a:p>
            <a:endParaRPr lang="en-US" sz="1800" dirty="0"/>
          </a:p>
        </p:txBody>
      </p:sp>
    </p:spTree>
    <p:extLst>
      <p:ext uri="{BB962C8B-B14F-4D97-AF65-F5344CB8AC3E}">
        <p14:creationId xmlns:p14="http://schemas.microsoft.com/office/powerpoint/2010/main" val="1559738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06906149-069D-8745-A289-66A1132184B6}"/>
              </a:ext>
            </a:extLst>
          </p:cNvPr>
          <p:cNvSpPr>
            <a:spLocks noGrp="1"/>
          </p:cNvSpPr>
          <p:nvPr>
            <p:ph type="title"/>
          </p:nvPr>
        </p:nvSpPr>
        <p:spPr>
          <a:xfrm>
            <a:off x="1253764" y="1327355"/>
            <a:ext cx="3559425" cy="4482564"/>
          </a:xfrm>
        </p:spPr>
        <p:txBody>
          <a:bodyPr>
            <a:normAutofit/>
          </a:bodyPr>
          <a:lstStyle/>
          <a:p>
            <a:r>
              <a:rPr lang="en-US" dirty="0"/>
              <a:t>Core Strategy </a:t>
            </a:r>
          </a:p>
        </p:txBody>
      </p:sp>
      <p:sp>
        <p:nvSpPr>
          <p:cNvPr id="3" name="Content Placeholder 2">
            <a:extLst>
              <a:ext uri="{FF2B5EF4-FFF2-40B4-BE49-F238E27FC236}">
                <a16:creationId xmlns:a16="http://schemas.microsoft.com/office/drawing/2014/main" id="{80C81C55-AC87-1143-81DC-7043A4694994}"/>
              </a:ext>
            </a:extLst>
          </p:cNvPr>
          <p:cNvSpPr>
            <a:spLocks noGrp="1"/>
          </p:cNvSpPr>
          <p:nvPr>
            <p:ph idx="1"/>
          </p:nvPr>
        </p:nvSpPr>
        <p:spPr>
          <a:xfrm>
            <a:off x="6100123" y="1327356"/>
            <a:ext cx="4872677" cy="4482564"/>
          </a:xfrm>
        </p:spPr>
        <p:txBody>
          <a:bodyPr>
            <a:normAutofit/>
          </a:bodyPr>
          <a:lstStyle/>
          <a:p>
            <a:r>
              <a:rPr lang="en-US" dirty="0"/>
              <a:t>In addressing low sexual desire, a comprehensive couple approach addresses</a:t>
            </a:r>
          </a:p>
          <a:p>
            <a:pPr lvl="1"/>
            <a:r>
              <a:rPr lang="en-US" dirty="0"/>
              <a:t> changes in attitudes, </a:t>
            </a:r>
          </a:p>
          <a:p>
            <a:pPr lvl="1"/>
            <a:r>
              <a:rPr lang="en-US" dirty="0"/>
              <a:t>behaviors, </a:t>
            </a:r>
          </a:p>
          <a:p>
            <a:pPr lvl="1"/>
            <a:r>
              <a:rPr lang="en-US" dirty="0"/>
              <a:t>and emotions. </a:t>
            </a:r>
          </a:p>
          <a:p>
            <a:pPr lvl="1"/>
            <a:endParaRPr lang="en-US" dirty="0"/>
          </a:p>
          <a:p>
            <a:pPr marL="530352" lvl="1" indent="0">
              <a:buNone/>
            </a:pPr>
            <a:r>
              <a:rPr lang="en-US" dirty="0"/>
              <a:t>A core strategy is to focus directly on desire utilizing psychosexual skill exercises.</a:t>
            </a:r>
          </a:p>
          <a:p>
            <a:pPr marL="0" indent="0">
              <a:buNone/>
            </a:pPr>
            <a:endParaRPr lang="en-US" dirty="0"/>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126376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51D149FF-24EA-4575-93C6-D58A02586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AB121C-9EDA-0242-AC76-7271EBC0B2C3}"/>
              </a:ext>
            </a:extLst>
          </p:cNvPr>
          <p:cNvSpPr>
            <a:spLocks noGrp="1"/>
          </p:cNvSpPr>
          <p:nvPr>
            <p:ph type="title"/>
          </p:nvPr>
        </p:nvSpPr>
        <p:spPr>
          <a:xfrm>
            <a:off x="2558956" y="1480930"/>
            <a:ext cx="4975700" cy="3672027"/>
          </a:xfrm>
        </p:spPr>
        <p:txBody>
          <a:bodyPr vert="horz" lIns="91440" tIns="45720" rIns="91440" bIns="45720" rtlCol="0" anchor="ctr">
            <a:normAutofit/>
          </a:bodyPr>
          <a:lstStyle/>
          <a:p>
            <a:pPr algn="r"/>
            <a:r>
              <a:rPr lang="en-US" sz="4800" b="1" cap="all" dirty="0"/>
              <a:t>What is the Right Couple Sexual Style for You? </a:t>
            </a:r>
            <a:br>
              <a:rPr lang="en-US" sz="4800" cap="all" dirty="0"/>
            </a:br>
            <a:endParaRPr lang="en-US" sz="4800" cap="all" dirty="0"/>
          </a:p>
        </p:txBody>
      </p:sp>
      <p:sp>
        <p:nvSpPr>
          <p:cNvPr id="13" name="Rectangle 12">
            <a:extLst>
              <a:ext uri="{FF2B5EF4-FFF2-40B4-BE49-F238E27FC236}">
                <a16:creationId xmlns:a16="http://schemas.microsoft.com/office/drawing/2014/main" id="{CC965133-69F4-4869-A4C0-97C9B2B60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2108425" cy="68576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Freeform 6">
            <a:extLst>
              <a:ext uri="{FF2B5EF4-FFF2-40B4-BE49-F238E27FC236}">
                <a16:creationId xmlns:a16="http://schemas.microsoft.com/office/drawing/2014/main" id="{43FEB8E0-28C6-45D4-B8D7-F36F09074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1125266"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cxnSp>
        <p:nvCxnSpPr>
          <p:cNvPr id="17" name="Straight Connector 16">
            <a:extLst>
              <a:ext uri="{FF2B5EF4-FFF2-40B4-BE49-F238E27FC236}">
                <a16:creationId xmlns:a16="http://schemas.microsoft.com/office/drawing/2014/main" id="{409EBF91-BD5B-4CA7-8B07-993751CD3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6357" y="2463421"/>
            <a:ext cx="0" cy="203351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4CE9AFE-62C0-5A4E-92A4-DAC2EB57CAF9}"/>
              </a:ext>
            </a:extLst>
          </p:cNvPr>
          <p:cNvSpPr txBox="1"/>
          <p:nvPr/>
        </p:nvSpPr>
        <p:spPr>
          <a:xfrm>
            <a:off x="8524370" y="2011680"/>
            <a:ext cx="2907481" cy="369332"/>
          </a:xfrm>
          <a:prstGeom prst="rect">
            <a:avLst/>
          </a:prstGeom>
          <a:noFill/>
        </p:spPr>
        <p:txBody>
          <a:bodyPr wrap="square" rtlCol="0">
            <a:spAutoFit/>
          </a:bodyPr>
          <a:lstStyle/>
          <a:p>
            <a:r>
              <a:rPr lang="en-US" dirty="0"/>
              <a:t>Handout Pages 41-42</a:t>
            </a:r>
          </a:p>
        </p:txBody>
      </p:sp>
    </p:spTree>
    <p:extLst>
      <p:ext uri="{BB962C8B-B14F-4D97-AF65-F5344CB8AC3E}">
        <p14:creationId xmlns:p14="http://schemas.microsoft.com/office/powerpoint/2010/main" val="47846611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4"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7A03708-E220-514F-8627-D28D57016326}"/>
              </a:ext>
            </a:extLst>
          </p:cNvPr>
          <p:cNvSpPr>
            <a:spLocks noGrp="1"/>
          </p:cNvSpPr>
          <p:nvPr>
            <p:ph type="title"/>
          </p:nvPr>
        </p:nvSpPr>
        <p:spPr>
          <a:xfrm>
            <a:off x="1253764" y="1327355"/>
            <a:ext cx="3559425" cy="4482564"/>
          </a:xfrm>
        </p:spPr>
        <p:txBody>
          <a:bodyPr>
            <a:normAutofit/>
          </a:bodyPr>
          <a:lstStyle/>
          <a:p>
            <a:r>
              <a:rPr lang="en-US" dirty="0"/>
              <a:t>Couple Sexual Styles </a:t>
            </a:r>
          </a:p>
        </p:txBody>
      </p:sp>
      <p:sp>
        <p:nvSpPr>
          <p:cNvPr id="3" name="Content Placeholder 2">
            <a:extLst>
              <a:ext uri="{FF2B5EF4-FFF2-40B4-BE49-F238E27FC236}">
                <a16:creationId xmlns:a16="http://schemas.microsoft.com/office/drawing/2014/main" id="{B3156FFE-E0EF-5E4F-8C51-85363B0FB7AD}"/>
              </a:ext>
            </a:extLst>
          </p:cNvPr>
          <p:cNvSpPr>
            <a:spLocks noGrp="1"/>
          </p:cNvSpPr>
          <p:nvPr>
            <p:ph idx="1"/>
          </p:nvPr>
        </p:nvSpPr>
        <p:spPr>
          <a:xfrm>
            <a:off x="6100123" y="1327356"/>
            <a:ext cx="4872677" cy="4482564"/>
          </a:xfrm>
        </p:spPr>
        <p:txBody>
          <a:bodyPr>
            <a:normAutofit/>
          </a:bodyPr>
          <a:lstStyle/>
          <a:p>
            <a:r>
              <a:rPr lang="en-US" dirty="0"/>
              <a:t>A core issue is to decide on a  couple sexual style which promotes desire/pleasure/eroticism/satisfaction. </a:t>
            </a:r>
          </a:p>
          <a:p>
            <a:r>
              <a:rPr lang="en-US" dirty="0"/>
              <a:t>Your couple sexual style is usually different than your relational style. </a:t>
            </a:r>
          </a:p>
          <a:p>
            <a:r>
              <a:rPr lang="en-US" dirty="0"/>
              <a:t>Relational style involves how the couple deal with differences and conflicts.</a:t>
            </a:r>
          </a:p>
          <a:p>
            <a:r>
              <a:rPr lang="en-US" dirty="0"/>
              <a:t>The couple sexual style focuses on two factors. First, the balance between one’s “sexual voice” (autonomy) and being an intimate sexual team. Second, how you balance intimacy and eroticism to promote desire.</a:t>
            </a:r>
          </a:p>
        </p:txBody>
      </p:sp>
      <p:sp>
        <p:nvSpPr>
          <p:cNvPr id="25" name="Rectangle 20">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69930626"/>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113CEE7-24A0-B640-80FE-313D6EE241CE}"/>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Couple Sexual Styles </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789C90E-97B7-DD4C-9214-4B6890D61A94}"/>
              </a:ext>
            </a:extLst>
          </p:cNvPr>
          <p:cNvSpPr>
            <a:spLocks noGrp="1"/>
          </p:cNvSpPr>
          <p:nvPr>
            <p:ph idx="1"/>
          </p:nvPr>
        </p:nvSpPr>
        <p:spPr>
          <a:xfrm>
            <a:off x="6176720" y="791570"/>
            <a:ext cx="4892308" cy="5262390"/>
          </a:xfrm>
        </p:spPr>
        <p:txBody>
          <a:bodyPr anchor="ctr">
            <a:normAutofit/>
          </a:bodyPr>
          <a:lstStyle/>
          <a:p>
            <a:r>
              <a:rPr lang="en-US" sz="1700" dirty="0"/>
              <a:t>There are four primary couple sexual styles. In order of frequency they are: (1) Complementary,(2) Traditional,(3) Best Friend,(4) Emotionally Expressive. </a:t>
            </a:r>
          </a:p>
          <a:p>
            <a:pPr lvl="1"/>
            <a:endParaRPr lang="en-US" sz="1700" dirty="0"/>
          </a:p>
          <a:p>
            <a:pPr lvl="1"/>
            <a:endParaRPr lang="en-US" sz="1700" dirty="0"/>
          </a:p>
          <a:p>
            <a:pPr marL="530352" lvl="1" indent="0">
              <a:buNone/>
            </a:pPr>
            <a:r>
              <a:rPr lang="en-US" sz="1700" dirty="0"/>
              <a:t>Sexually, one size never fits all, but deciding on the right fit for you is crucial. Unfortunately, most couples do not consider the issue of their sexual style or  they assume that sexual style should be the same as relational style. Each couple sexual style has its strengths and vulnerabilities, especially in terms of sexual desire.</a:t>
            </a:r>
          </a:p>
          <a:p>
            <a:pPr marL="530352" lvl="1" indent="0">
              <a:buNone/>
            </a:pPr>
            <a:endParaRPr lang="en-US" sz="1700" dirty="0"/>
          </a:p>
          <a:p>
            <a:pPr marL="530352" lvl="1" indent="0">
              <a:buNone/>
            </a:pPr>
            <a:r>
              <a:rPr lang="en-US" sz="1700" dirty="0"/>
              <a:t>McCarthy, B. &amp; Ross L. (2019). Relational style and couple sexual style. The Family Journal,27, 245-249.</a:t>
            </a:r>
          </a:p>
          <a:p>
            <a:pPr marL="530352" lvl="1" indent="0">
              <a:buNone/>
            </a:pPr>
            <a:endParaRPr lang="en-US" sz="1700" dirty="0"/>
          </a:p>
          <a:p>
            <a:endParaRPr lang="en-US" sz="1700" dirty="0"/>
          </a:p>
        </p:txBody>
      </p:sp>
    </p:spTree>
    <p:extLst>
      <p:ext uri="{BB962C8B-B14F-4D97-AF65-F5344CB8AC3E}">
        <p14:creationId xmlns:p14="http://schemas.microsoft.com/office/powerpoint/2010/main" val="1536190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B5735F-6AD6-7145-90D8-38D196EC291E}"/>
              </a:ext>
            </a:extLst>
          </p:cNvPr>
          <p:cNvSpPr>
            <a:spLocks noGrp="1"/>
          </p:cNvSpPr>
          <p:nvPr>
            <p:ph type="title"/>
          </p:nvPr>
        </p:nvSpPr>
        <p:spPr>
          <a:xfrm>
            <a:off x="967902" y="1194180"/>
            <a:ext cx="3523938" cy="5020353"/>
          </a:xfrm>
        </p:spPr>
        <p:txBody>
          <a:bodyPr>
            <a:normAutofit/>
          </a:bodyPr>
          <a:lstStyle/>
          <a:p>
            <a:r>
              <a:rPr lang="en-US" dirty="0"/>
              <a:t>The Best Friend Relational Style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CE9039D-1F6F-8C4A-8D52-3AC5918B8F2B}"/>
              </a:ext>
            </a:extLst>
          </p:cNvPr>
          <p:cNvSpPr>
            <a:spLocks noGrp="1"/>
          </p:cNvSpPr>
          <p:nvPr>
            <p:ph idx="1"/>
          </p:nvPr>
        </p:nvSpPr>
        <p:spPr>
          <a:xfrm>
            <a:off x="5056541" y="1194179"/>
            <a:ext cx="6114847" cy="5020353"/>
          </a:xfrm>
        </p:spPr>
        <p:txBody>
          <a:bodyPr>
            <a:normAutofit/>
          </a:bodyPr>
          <a:lstStyle/>
          <a:p>
            <a:r>
              <a:rPr lang="en-US" dirty="0"/>
              <a:t>Couple researchers and clinicians agree that the Best Friend relational style is the best fit for most couples. </a:t>
            </a:r>
          </a:p>
          <a:p>
            <a:r>
              <a:rPr lang="en-US" dirty="0"/>
              <a:t>The Best Friend couple sexual style is “socially desirable” in emphasizing intimacy and mutuality  but is prone to de-eroticizing  the  relationship. Too much  intimacy and mutuality reduces sexual frequency and vitality. </a:t>
            </a:r>
          </a:p>
          <a:p>
            <a:endParaRPr lang="en-US" dirty="0"/>
          </a:p>
        </p:txBody>
      </p:sp>
    </p:spTree>
    <p:extLst>
      <p:ext uri="{BB962C8B-B14F-4D97-AF65-F5344CB8AC3E}">
        <p14:creationId xmlns:p14="http://schemas.microsoft.com/office/powerpoint/2010/main" val="3390447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2EB4C-1A8B-2241-945A-C3295FEBC120}"/>
              </a:ext>
            </a:extLst>
          </p:cNvPr>
          <p:cNvSpPr>
            <a:spLocks noGrp="1"/>
          </p:cNvSpPr>
          <p:nvPr>
            <p:ph type="title"/>
          </p:nvPr>
        </p:nvSpPr>
        <p:spPr>
          <a:xfrm>
            <a:off x="967902" y="1194180"/>
            <a:ext cx="3523938" cy="5020353"/>
          </a:xfrm>
        </p:spPr>
        <p:txBody>
          <a:bodyPr>
            <a:normAutofit/>
          </a:bodyPr>
          <a:lstStyle/>
          <a:p>
            <a:r>
              <a:rPr lang="en-US" sz="4100" dirty="0"/>
              <a:t>The Complimentary Style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8E30DAA-F4F9-6841-9695-B688D903166A}"/>
              </a:ext>
            </a:extLst>
          </p:cNvPr>
          <p:cNvSpPr>
            <a:spLocks noGrp="1"/>
          </p:cNvSpPr>
          <p:nvPr>
            <p:ph idx="1"/>
          </p:nvPr>
        </p:nvSpPr>
        <p:spPr>
          <a:xfrm>
            <a:off x="5056541" y="1194179"/>
            <a:ext cx="6114847" cy="5020353"/>
          </a:xfrm>
        </p:spPr>
        <p:txBody>
          <a:bodyPr>
            <a:normAutofit/>
          </a:bodyPr>
          <a:lstStyle/>
          <a:p>
            <a:r>
              <a:rPr lang="en-US" dirty="0"/>
              <a:t>For most, the Complementary couple sexual style is the best decision. </a:t>
            </a:r>
          </a:p>
          <a:p>
            <a:r>
              <a:rPr lang="en-US" dirty="0"/>
              <a:t>The Complementary style reinforces that each person is responsible for yourself sexually, but that ultimately sexuality is a couple process. The concept of her, his, and our bridges to sexual desire allows you to initiate in a variety of ways. </a:t>
            </a:r>
          </a:p>
          <a:p>
            <a:r>
              <a:rPr lang="en-US" dirty="0"/>
              <a:t>The Complementary sexual style is compatible with the female-male sexual equity model and the Good Enough Sex (GES) model. Both partners value intimacy and eroticism rather than the traditional gender split. Complementary requires  mindfulness and balance. As circumstances change (for example, birth of a child), you have to adapt.</a:t>
            </a:r>
          </a:p>
          <a:p>
            <a:endParaRPr lang="en-US" dirty="0"/>
          </a:p>
        </p:txBody>
      </p:sp>
    </p:spTree>
    <p:extLst>
      <p:ext uri="{BB962C8B-B14F-4D97-AF65-F5344CB8AC3E}">
        <p14:creationId xmlns:p14="http://schemas.microsoft.com/office/powerpoint/2010/main" val="3328196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C12B0-54EC-AE47-A14B-A13ECEB5B3D9}"/>
              </a:ext>
            </a:extLst>
          </p:cNvPr>
          <p:cNvSpPr>
            <a:spLocks noGrp="1"/>
          </p:cNvSpPr>
          <p:nvPr>
            <p:ph type="title"/>
          </p:nvPr>
        </p:nvSpPr>
        <p:spPr>
          <a:xfrm>
            <a:off x="967902" y="1194180"/>
            <a:ext cx="3523938" cy="5020353"/>
          </a:xfrm>
        </p:spPr>
        <p:txBody>
          <a:bodyPr>
            <a:normAutofit/>
          </a:bodyPr>
          <a:lstStyle/>
          <a:p>
            <a:r>
              <a:rPr lang="en-US" dirty="0"/>
              <a:t>The Traditional Style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0F523BE-F9BC-BB4D-8DBD-7AE10945BF3B}"/>
              </a:ext>
            </a:extLst>
          </p:cNvPr>
          <p:cNvSpPr>
            <a:spLocks noGrp="1"/>
          </p:cNvSpPr>
          <p:nvPr>
            <p:ph idx="1"/>
          </p:nvPr>
        </p:nvSpPr>
        <p:spPr>
          <a:xfrm>
            <a:off x="5056541" y="1194179"/>
            <a:ext cx="6114847" cy="5020353"/>
          </a:xfrm>
        </p:spPr>
        <p:txBody>
          <a:bodyPr>
            <a:normAutofit/>
          </a:bodyPr>
          <a:lstStyle/>
          <a:p>
            <a:r>
              <a:rPr lang="en-US" dirty="0"/>
              <a:t>The strength of the Traditional Couple Sexual Style is that it is organized around traditional gender roles. </a:t>
            </a:r>
          </a:p>
          <a:p>
            <a:r>
              <a:rPr lang="en-US" dirty="0"/>
              <a:t>There is no need for negotiation and it promotes a stable relationship. </a:t>
            </a:r>
          </a:p>
          <a:p>
            <a:r>
              <a:rPr lang="en-US" dirty="0"/>
              <a:t>Vulnerabilities include rigid roles which with aging subvert sex function and cause resentment , especially  for women.</a:t>
            </a:r>
          </a:p>
        </p:txBody>
      </p:sp>
    </p:spTree>
    <p:extLst>
      <p:ext uri="{BB962C8B-B14F-4D97-AF65-F5344CB8AC3E}">
        <p14:creationId xmlns:p14="http://schemas.microsoft.com/office/powerpoint/2010/main" val="62173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B704FF-C414-9C42-9741-F49279B0C957}"/>
              </a:ext>
            </a:extLst>
          </p:cNvPr>
          <p:cNvSpPr>
            <a:spLocks noGrp="1"/>
          </p:cNvSpPr>
          <p:nvPr>
            <p:ph type="title"/>
          </p:nvPr>
        </p:nvSpPr>
        <p:spPr>
          <a:xfrm>
            <a:off x="967902" y="1194180"/>
            <a:ext cx="3523938" cy="5020353"/>
          </a:xfrm>
        </p:spPr>
        <p:txBody>
          <a:bodyPr>
            <a:normAutofit/>
          </a:bodyPr>
          <a:lstStyle/>
          <a:p>
            <a:r>
              <a:rPr lang="en-US" dirty="0"/>
              <a:t>The Emotionally Expressive Style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C318E8B-00BC-7A42-A0B1-EAE2BF9F4739}"/>
              </a:ext>
            </a:extLst>
          </p:cNvPr>
          <p:cNvSpPr>
            <a:spLocks noGrp="1"/>
          </p:cNvSpPr>
          <p:nvPr>
            <p:ph idx="1"/>
          </p:nvPr>
        </p:nvSpPr>
        <p:spPr>
          <a:xfrm>
            <a:off x="5056541" y="1194179"/>
            <a:ext cx="6114847" cy="5020353"/>
          </a:xfrm>
        </p:spPr>
        <p:txBody>
          <a:bodyPr>
            <a:normAutofit/>
          </a:bodyPr>
          <a:lstStyle/>
          <a:p>
            <a:r>
              <a:rPr lang="en-US" dirty="0"/>
              <a:t>The Emotionally Expressive sexual style is the most erotic, emphasizing  taking sexual risks and using role enactment arousal. </a:t>
            </a:r>
          </a:p>
          <a:p>
            <a:r>
              <a:rPr lang="en-US" dirty="0"/>
              <a:t>The problem is the couple  focus on  sexual  drama and intensity  at the expense of intimacy and security. </a:t>
            </a:r>
          </a:p>
          <a:p>
            <a:endParaRPr lang="en-US" dirty="0"/>
          </a:p>
        </p:txBody>
      </p:sp>
    </p:spTree>
    <p:extLst>
      <p:ext uri="{BB962C8B-B14F-4D97-AF65-F5344CB8AC3E}">
        <p14:creationId xmlns:p14="http://schemas.microsoft.com/office/powerpoint/2010/main" val="123717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1315C99-A76B-8F4F-AD7F-4A119829C8E7}"/>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Myths About Sexual Desire </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657A102-9947-E245-9B6C-B99A10122775}"/>
              </a:ext>
            </a:extLst>
          </p:cNvPr>
          <p:cNvSpPr>
            <a:spLocks noGrp="1"/>
          </p:cNvSpPr>
          <p:nvPr>
            <p:ph idx="1"/>
          </p:nvPr>
        </p:nvSpPr>
        <p:spPr>
          <a:xfrm>
            <a:off x="6176720" y="791570"/>
            <a:ext cx="4892308" cy="5262390"/>
          </a:xfrm>
        </p:spPr>
        <p:txBody>
          <a:bodyPr anchor="ctr">
            <a:normAutofit/>
          </a:bodyPr>
          <a:lstStyle/>
          <a:p>
            <a:r>
              <a:rPr lang="en-US" sz="1800" dirty="0"/>
              <a:t>Myths and facts about sexual desire explored to establish a framework to deal with the most common sex problem-low desire and desire  discrepancies. </a:t>
            </a:r>
          </a:p>
        </p:txBody>
      </p:sp>
    </p:spTree>
    <p:extLst>
      <p:ext uri="{BB962C8B-B14F-4D97-AF65-F5344CB8AC3E}">
        <p14:creationId xmlns:p14="http://schemas.microsoft.com/office/powerpoint/2010/main" val="2741629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B355EE-A515-B14C-B20A-6BDA1287D621}"/>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The Best Decision </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C656D0-7FED-8847-B38C-F390BE80B72C}"/>
              </a:ext>
            </a:extLst>
          </p:cNvPr>
          <p:cNvSpPr>
            <a:spLocks noGrp="1"/>
          </p:cNvSpPr>
          <p:nvPr>
            <p:ph idx="1"/>
          </p:nvPr>
        </p:nvSpPr>
        <p:spPr>
          <a:xfrm>
            <a:off x="6176720" y="791570"/>
            <a:ext cx="4892308" cy="5262390"/>
          </a:xfrm>
        </p:spPr>
        <p:txBody>
          <a:bodyPr anchor="ctr">
            <a:normAutofit/>
          </a:bodyPr>
          <a:lstStyle/>
          <a:p>
            <a:r>
              <a:rPr lang="en-US" sz="1800" dirty="0"/>
              <a:t>For most couples the best decision is the Complementary couple sexual style and the Best Friend relational style.</a:t>
            </a:r>
          </a:p>
          <a:p>
            <a:endParaRPr lang="en-US" sz="1800" dirty="0"/>
          </a:p>
          <a:p>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667214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E9E589-226F-B842-93B5-59B7BC5614A0}"/>
              </a:ext>
            </a:extLst>
          </p:cNvPr>
          <p:cNvSpPr>
            <a:spLocks noGrp="1"/>
          </p:cNvSpPr>
          <p:nvPr>
            <p:ph idx="1"/>
          </p:nvPr>
        </p:nvSpPr>
        <p:spPr>
          <a:xfrm>
            <a:off x="1188720" y="1188720"/>
            <a:ext cx="5369029" cy="4480560"/>
          </a:xfrm>
        </p:spPr>
        <p:txBody>
          <a:bodyPr anchor="ctr">
            <a:normAutofit/>
          </a:bodyPr>
          <a:lstStyle/>
          <a:p>
            <a:r>
              <a:rPr lang="en-US" sz="1900" dirty="0"/>
              <a:t>Strategies to revitalize sexual desire based on the couple sexual style is clinically empowering. </a:t>
            </a:r>
          </a:p>
          <a:p>
            <a:r>
              <a:rPr lang="en-US" sz="1900" dirty="0"/>
              <a:t>Different sexual styles require different interventions to rekindle sexual desire.</a:t>
            </a:r>
          </a:p>
          <a:p>
            <a:endParaRPr lang="en-US" sz="1900" dirty="0"/>
          </a:p>
          <a:p>
            <a:pPr marL="0" indent="0">
              <a:buNone/>
            </a:pPr>
            <a:r>
              <a:rPr lang="en-US" sz="1900" dirty="0"/>
              <a:t>McCarthy, B. &amp; McCarthy, E. (2019). Rekindling Desire. (3</a:t>
            </a:r>
            <a:r>
              <a:rPr lang="en-US" sz="1900" baseline="30000" dirty="0"/>
              <a:t>rd</a:t>
            </a:r>
            <a:r>
              <a:rPr lang="en-US" sz="1900" dirty="0"/>
              <a:t>.edition. pages 101-112. New York: Routledge.</a:t>
            </a:r>
          </a:p>
          <a:p>
            <a:pPr marL="0" indent="0">
              <a:buNone/>
            </a:pPr>
            <a:r>
              <a:rPr lang="en-US" sz="1900" dirty="0"/>
              <a:t>McCarthy, B. &amp; Ross, L. (2017). Integrating sexual concepts and interventions into couple therapy. In J. Fitzgerald (Ed.) Foundations for Couple Therapy, pp.355-364. New York: Routledge.</a:t>
            </a:r>
          </a:p>
          <a:p>
            <a:pPr marL="0" indent="0">
              <a:buNone/>
            </a:pPr>
            <a:endParaRPr lang="en-US" sz="1900" dirty="0"/>
          </a:p>
          <a:p>
            <a:pPr marL="0" indent="0">
              <a:buNone/>
            </a:pPr>
            <a:endParaRPr lang="en-US" sz="1900" dirty="0"/>
          </a:p>
          <a:p>
            <a:pPr marL="0" indent="0">
              <a:buNone/>
            </a:pPr>
            <a:endParaRPr lang="en-US" sz="1900" dirty="0"/>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0B841053-06E0-5D48-BF61-D475FB4BC25C}"/>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Strategies To Revitalize</a:t>
            </a:r>
          </a:p>
        </p:txBody>
      </p:sp>
    </p:spTree>
    <p:extLst>
      <p:ext uri="{BB962C8B-B14F-4D97-AF65-F5344CB8AC3E}">
        <p14:creationId xmlns:p14="http://schemas.microsoft.com/office/powerpoint/2010/main" val="3982620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546DD-5115-E846-AB62-43CADBFFFFD1}"/>
              </a:ext>
            </a:extLst>
          </p:cNvPr>
          <p:cNvSpPr>
            <a:spLocks noGrp="1"/>
          </p:cNvSpPr>
          <p:nvPr>
            <p:ph type="title"/>
          </p:nvPr>
        </p:nvSpPr>
        <p:spPr>
          <a:xfrm>
            <a:off x="967902" y="1194180"/>
            <a:ext cx="3523938" cy="5020353"/>
          </a:xfrm>
        </p:spPr>
        <p:txBody>
          <a:bodyPr>
            <a:normAutofit/>
          </a:bodyPr>
          <a:lstStyle/>
          <a:p>
            <a:r>
              <a:rPr lang="en-US" sz="3700" dirty="0"/>
              <a:t>Revitalizing the Complementary Style Couple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E1184C9-1607-CA40-8517-FF054D01A3A0}"/>
              </a:ext>
            </a:extLst>
          </p:cNvPr>
          <p:cNvSpPr>
            <a:spLocks noGrp="1"/>
          </p:cNvSpPr>
          <p:nvPr>
            <p:ph idx="1"/>
          </p:nvPr>
        </p:nvSpPr>
        <p:spPr>
          <a:xfrm>
            <a:off x="5056541" y="1194179"/>
            <a:ext cx="6114847" cy="5020353"/>
          </a:xfrm>
        </p:spPr>
        <p:txBody>
          <a:bodyPr>
            <a:normAutofit/>
          </a:bodyPr>
          <a:lstStyle/>
          <a:p>
            <a:r>
              <a:rPr lang="en-US" sz="1500" dirty="0"/>
              <a:t>The Complementary couple sexual style fits the therapeutic model of personal responsibility/intimate sexual team. </a:t>
            </a:r>
          </a:p>
          <a:p>
            <a:r>
              <a:rPr lang="en-US" sz="1500" dirty="0"/>
              <a:t>Each person expresses their authentic sexual self and emphasize  sharing intimacy, pleasuring, and eroticism. </a:t>
            </a:r>
          </a:p>
          <a:p>
            <a:r>
              <a:rPr lang="en-US" sz="1500" dirty="0"/>
              <a:t>In addition to the desire psychosexual skill exercises, Complementary couples honor each partner’s right to veto a scenario so they are free to  embrace sexually inviting scenarios. </a:t>
            </a:r>
          </a:p>
          <a:p>
            <a:pPr lvl="1"/>
            <a:r>
              <a:rPr lang="en-US" sz="1500" dirty="0"/>
              <a:t>Play out each partner’s preferred manner of initiation, </a:t>
            </a:r>
          </a:p>
          <a:p>
            <a:pPr lvl="2"/>
            <a:r>
              <a:rPr lang="en-US" sz="1500" dirty="0"/>
              <a:t> pleasuring,  </a:t>
            </a:r>
          </a:p>
          <a:p>
            <a:pPr lvl="2"/>
            <a:r>
              <a:rPr lang="en-US" sz="1500" dirty="0"/>
              <a:t>eroticism, </a:t>
            </a:r>
          </a:p>
          <a:p>
            <a:pPr lvl="2"/>
            <a:r>
              <a:rPr lang="en-US" sz="1500" dirty="0"/>
              <a:t>how and when to transition to intercourse, and  enjoy </a:t>
            </a:r>
            <a:r>
              <a:rPr lang="en-US" sz="1500" dirty="0" err="1"/>
              <a:t>afterplay</a:t>
            </a:r>
            <a:r>
              <a:rPr lang="en-US" sz="1500" dirty="0"/>
              <a:t> scenarios.</a:t>
            </a:r>
          </a:p>
          <a:p>
            <a:pPr marL="987552" lvl="2" indent="0">
              <a:buNone/>
            </a:pPr>
            <a:endParaRPr lang="en-US" sz="1500" dirty="0"/>
          </a:p>
          <a:p>
            <a:pPr marL="987552" lvl="2" indent="0">
              <a:buNone/>
            </a:pPr>
            <a:r>
              <a:rPr lang="en-US" sz="1500" dirty="0"/>
              <a:t> Complementary style couples enjoy variable, flexible sexuality in their 60’s, 70’s, and 80’s.</a:t>
            </a:r>
          </a:p>
          <a:p>
            <a:endParaRPr lang="en-US" sz="1500" dirty="0"/>
          </a:p>
        </p:txBody>
      </p:sp>
    </p:spTree>
    <p:extLst>
      <p:ext uri="{BB962C8B-B14F-4D97-AF65-F5344CB8AC3E}">
        <p14:creationId xmlns:p14="http://schemas.microsoft.com/office/powerpoint/2010/main" val="1411752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BE06F3-1665-7F40-A863-E666A74E5112}"/>
              </a:ext>
            </a:extLst>
          </p:cNvPr>
          <p:cNvSpPr>
            <a:spLocks noGrp="1"/>
          </p:cNvSpPr>
          <p:nvPr>
            <p:ph type="title"/>
          </p:nvPr>
        </p:nvSpPr>
        <p:spPr>
          <a:xfrm>
            <a:off x="967902" y="1194180"/>
            <a:ext cx="3523938" cy="5020353"/>
          </a:xfrm>
        </p:spPr>
        <p:txBody>
          <a:bodyPr>
            <a:normAutofit/>
          </a:bodyPr>
          <a:lstStyle/>
          <a:p>
            <a:r>
              <a:rPr lang="en-US" dirty="0"/>
              <a:t>Revitalizing Traditional Style Couples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BF1F723-2E2A-1244-B1A3-DA0DBDAAA029}"/>
              </a:ext>
            </a:extLst>
          </p:cNvPr>
          <p:cNvSpPr>
            <a:spLocks noGrp="1"/>
          </p:cNvSpPr>
          <p:nvPr>
            <p:ph idx="1"/>
          </p:nvPr>
        </p:nvSpPr>
        <p:spPr>
          <a:xfrm>
            <a:off x="5056541" y="1194179"/>
            <a:ext cx="6114847" cy="5020353"/>
          </a:xfrm>
        </p:spPr>
        <p:txBody>
          <a:bodyPr>
            <a:normAutofit/>
          </a:bodyPr>
          <a:lstStyle/>
          <a:p>
            <a:r>
              <a:rPr lang="en-US" dirty="0"/>
              <a:t>The challenge for Traditional style couples is to spice up gender roles. </a:t>
            </a:r>
          </a:p>
          <a:p>
            <a:r>
              <a:rPr lang="en-US" dirty="0"/>
              <a:t>Have the man initiate a sexual date with a prohibition on intercourse and orgasm.</a:t>
            </a:r>
          </a:p>
          <a:p>
            <a:r>
              <a:rPr lang="en-US" dirty="0"/>
              <a:t> The woman initiates a playful or erotic scenario and it is her decision whether to transition to intercourse. </a:t>
            </a:r>
          </a:p>
          <a:p>
            <a:endParaRPr lang="en-US" dirty="0"/>
          </a:p>
          <a:p>
            <a:pPr marL="0" indent="0">
              <a:buNone/>
            </a:pPr>
            <a:r>
              <a:rPr lang="en-US" dirty="0"/>
              <a:t>The challenge is to respect traditional gender roles but keep desire alive by introducing new inputs.</a:t>
            </a:r>
          </a:p>
          <a:p>
            <a:endParaRPr lang="en-US" dirty="0"/>
          </a:p>
        </p:txBody>
      </p:sp>
    </p:spTree>
    <p:extLst>
      <p:ext uri="{BB962C8B-B14F-4D97-AF65-F5344CB8AC3E}">
        <p14:creationId xmlns:p14="http://schemas.microsoft.com/office/powerpoint/2010/main" val="1568588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B4473-CEF1-8043-A0CC-53C95065B807}"/>
              </a:ext>
            </a:extLst>
          </p:cNvPr>
          <p:cNvSpPr>
            <a:spLocks noGrp="1"/>
          </p:cNvSpPr>
          <p:nvPr>
            <p:ph type="title"/>
          </p:nvPr>
        </p:nvSpPr>
        <p:spPr>
          <a:xfrm>
            <a:off x="967902" y="1194180"/>
            <a:ext cx="3523938" cy="5020353"/>
          </a:xfrm>
        </p:spPr>
        <p:txBody>
          <a:bodyPr>
            <a:normAutofit/>
          </a:bodyPr>
          <a:lstStyle/>
          <a:p>
            <a:r>
              <a:rPr lang="en-US" dirty="0"/>
              <a:t>Revitalizing Best Friend Style Couples</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D3F587C-1F85-EA4D-8BA6-5C0840ACDCB1}"/>
              </a:ext>
            </a:extLst>
          </p:cNvPr>
          <p:cNvSpPr>
            <a:spLocks noGrp="1"/>
          </p:cNvSpPr>
          <p:nvPr>
            <p:ph idx="1"/>
          </p:nvPr>
        </p:nvSpPr>
        <p:spPr>
          <a:xfrm>
            <a:off x="5056541" y="1194179"/>
            <a:ext cx="6114847" cy="5020353"/>
          </a:xfrm>
        </p:spPr>
        <p:txBody>
          <a:bodyPr>
            <a:normAutofit/>
          </a:bodyPr>
          <a:lstStyle/>
          <a:p>
            <a:r>
              <a:rPr lang="en-US" dirty="0"/>
              <a:t>The challenge for Best Friend style couples is to take  sexual risks to ensure that  playful and erotic scenarios  promote desire. This includes welcoming asynchronous sexual experiences. Not all sex has to be mutual, intimate, and equal. Accept the value of playful, asynchronous, and erotic sexuality.</a:t>
            </a:r>
          </a:p>
          <a:p>
            <a:pPr marL="0" indent="0">
              <a:buNone/>
            </a:pPr>
            <a:endParaRPr lang="en-US" dirty="0"/>
          </a:p>
        </p:txBody>
      </p:sp>
    </p:spTree>
    <p:extLst>
      <p:ext uri="{BB962C8B-B14F-4D97-AF65-F5344CB8AC3E}">
        <p14:creationId xmlns:p14="http://schemas.microsoft.com/office/powerpoint/2010/main" val="1370689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8C0CA2-B9CE-3141-9967-E206D14BE1EF}"/>
              </a:ext>
            </a:extLst>
          </p:cNvPr>
          <p:cNvSpPr>
            <a:spLocks noGrp="1"/>
          </p:cNvSpPr>
          <p:nvPr>
            <p:ph type="title"/>
          </p:nvPr>
        </p:nvSpPr>
        <p:spPr>
          <a:xfrm>
            <a:off x="967902" y="1194180"/>
            <a:ext cx="3523938" cy="5020353"/>
          </a:xfrm>
        </p:spPr>
        <p:txBody>
          <a:bodyPr>
            <a:normAutofit/>
          </a:bodyPr>
          <a:lstStyle/>
          <a:p>
            <a:r>
              <a:rPr lang="en-US" dirty="0"/>
              <a:t>Revitalizing Emotionally Expressive Couples </a:t>
            </a:r>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36927D2-557E-2C42-A7A0-8FB07A3F591C}"/>
              </a:ext>
            </a:extLst>
          </p:cNvPr>
          <p:cNvSpPr>
            <a:spLocks noGrp="1"/>
          </p:cNvSpPr>
          <p:nvPr>
            <p:ph idx="1"/>
          </p:nvPr>
        </p:nvSpPr>
        <p:spPr>
          <a:xfrm>
            <a:off x="5056541" y="1194179"/>
            <a:ext cx="6114847" cy="5020353"/>
          </a:xfrm>
        </p:spPr>
        <p:txBody>
          <a:bodyPr>
            <a:normAutofit/>
          </a:bodyPr>
          <a:lstStyle/>
          <a:p>
            <a:r>
              <a:rPr lang="en-US" dirty="0"/>
              <a:t>The challenge for Emotionally Expressive style couples is different. </a:t>
            </a:r>
          </a:p>
          <a:p>
            <a:r>
              <a:rPr lang="en-US" dirty="0"/>
              <a:t>Create boundaries so that the couple are not overwhelmed by drama. </a:t>
            </a:r>
          </a:p>
          <a:p>
            <a:r>
              <a:rPr lang="en-US" dirty="0"/>
              <a:t> Each partner identifies 1, 2, or 3 “sexual atomic bomb” issues with a commitment that no matter how angry, hurt, or drunk you do not use these bombs. </a:t>
            </a:r>
          </a:p>
          <a:p>
            <a:r>
              <a:rPr lang="en-US" dirty="0"/>
              <a:t>Reinforce unpredictability and risk-taking  but honor the boundary so that the relationship is not negated. Reinforce intimacy and security</a:t>
            </a:r>
          </a:p>
          <a:p>
            <a:endParaRPr lang="en-US" dirty="0"/>
          </a:p>
        </p:txBody>
      </p:sp>
    </p:spTree>
    <p:extLst>
      <p:ext uri="{BB962C8B-B14F-4D97-AF65-F5344CB8AC3E}">
        <p14:creationId xmlns:p14="http://schemas.microsoft.com/office/powerpoint/2010/main" val="466277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2AEDAC-768F-2842-9D26-DD1826F6F8D8}"/>
              </a:ext>
            </a:extLst>
          </p:cNvPr>
          <p:cNvSpPr>
            <a:spLocks noGrp="1"/>
          </p:cNvSpPr>
          <p:nvPr>
            <p:ph idx="1"/>
          </p:nvPr>
        </p:nvSpPr>
        <p:spPr>
          <a:xfrm>
            <a:off x="1188720" y="1188720"/>
            <a:ext cx="5369029" cy="4480560"/>
          </a:xfrm>
        </p:spPr>
        <p:txBody>
          <a:bodyPr anchor="ctr">
            <a:normAutofit/>
          </a:bodyPr>
          <a:lstStyle/>
          <a:p>
            <a:r>
              <a:rPr lang="en-US" dirty="0"/>
              <a:t>Sexual desire is surprisingly easy  to undermine or kill. Couples decide on a sexual style which is congruent with their attitudes and values. </a:t>
            </a:r>
          </a:p>
          <a:p>
            <a:r>
              <a:rPr lang="en-US" dirty="0"/>
              <a:t>Based on their sexual style they develop sexual strategies and techniques  to maintain strong, resilient desire.</a:t>
            </a:r>
          </a:p>
          <a:p>
            <a:endParaRPr lang="en-US" dirty="0"/>
          </a:p>
          <a:p>
            <a:endParaRPr lang="en-US" dirty="0"/>
          </a:p>
          <a:p>
            <a:pPr marL="0" indent="0">
              <a:buNone/>
            </a:pPr>
            <a:r>
              <a:rPr lang="en-US" dirty="0"/>
              <a:t>McCarthy, B. &amp; </a:t>
            </a:r>
            <a:r>
              <a:rPr lang="en-US" dirty="0" err="1"/>
              <a:t>Oppliger</a:t>
            </a:r>
            <a:r>
              <a:rPr lang="en-US" dirty="0"/>
              <a:t>, T. (2019). Treatment of desire discrepancy. Journal of Sex and Marital Therapy,10.1080.0092623x.2019.1594475.</a:t>
            </a:r>
          </a:p>
          <a:p>
            <a:endParaRPr lang="en-US" dirty="0"/>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DA176F29-B985-7B4C-A09A-68F8CAF23A95}"/>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How Not To Kill Sexual Desire </a:t>
            </a:r>
          </a:p>
        </p:txBody>
      </p:sp>
    </p:spTree>
    <p:extLst>
      <p:ext uri="{BB962C8B-B14F-4D97-AF65-F5344CB8AC3E}">
        <p14:creationId xmlns:p14="http://schemas.microsoft.com/office/powerpoint/2010/main" val="3744982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AD3B5B-A3D4-B843-BFA8-42CC601CC839}"/>
              </a:ext>
            </a:extLst>
          </p:cNvPr>
          <p:cNvSpPr>
            <a:spLocks noGrp="1"/>
          </p:cNvSpPr>
          <p:nvPr>
            <p:ph type="title"/>
          </p:nvPr>
        </p:nvSpPr>
        <p:spPr>
          <a:xfrm>
            <a:off x="640080" y="639704"/>
            <a:ext cx="3299579" cy="5577840"/>
          </a:xfrm>
        </p:spPr>
        <p:txBody>
          <a:bodyPr anchor="ctr">
            <a:normAutofit/>
          </a:bodyPr>
          <a:lstStyle/>
          <a:p>
            <a:pPr algn="ctr"/>
            <a:r>
              <a:rPr lang="en-US" b="1" dirty="0"/>
              <a:t>Fatally Flawed Marriages </a:t>
            </a:r>
            <a:br>
              <a:rPr lang="en-US" dirty="0"/>
            </a:br>
            <a:endParaRPr lang="en-US" dirty="0"/>
          </a:p>
        </p:txBody>
      </p:sp>
      <p:graphicFrame>
        <p:nvGraphicFramePr>
          <p:cNvPr id="5" name="Content Placeholder 2">
            <a:extLst>
              <a:ext uri="{FF2B5EF4-FFF2-40B4-BE49-F238E27FC236}">
                <a16:creationId xmlns:a16="http://schemas.microsoft.com/office/drawing/2014/main" id="{14087A46-7D51-4597-BFEE-EC2A044046C6}"/>
              </a:ext>
            </a:extLst>
          </p:cNvPr>
          <p:cNvGraphicFramePr>
            <a:graphicFrameLocks noGrp="1"/>
          </p:cNvGraphicFramePr>
          <p:nvPr>
            <p:ph idx="1"/>
            <p:extLst>
              <p:ext uri="{D42A27DB-BD31-4B8C-83A1-F6EECF244321}">
                <p14:modId xmlns:p14="http://schemas.microsoft.com/office/powerpoint/2010/main" val="788609153"/>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5327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7A32BB7-49CC-3F41-AEB1-154027A3BD35}"/>
              </a:ext>
            </a:extLst>
          </p:cNvPr>
          <p:cNvSpPr>
            <a:spLocks noGrp="1"/>
          </p:cNvSpPr>
          <p:nvPr>
            <p:ph idx="1"/>
          </p:nvPr>
        </p:nvSpPr>
        <p:spPr>
          <a:xfrm>
            <a:off x="1188720" y="1188720"/>
            <a:ext cx="5369029" cy="4480560"/>
          </a:xfrm>
        </p:spPr>
        <p:txBody>
          <a:bodyPr anchor="ctr">
            <a:normAutofit/>
          </a:bodyPr>
          <a:lstStyle/>
          <a:p>
            <a:r>
              <a:rPr lang="en-US" dirty="0"/>
              <a:t>Sexual abuse incidents </a:t>
            </a:r>
          </a:p>
          <a:p>
            <a:r>
              <a:rPr lang="en-US" dirty="0"/>
              <a:t>Dealt with at time or kept secret </a:t>
            </a:r>
          </a:p>
          <a:p>
            <a:r>
              <a:rPr lang="en-US" dirty="0"/>
              <a:t>Proud Survivor vs. Shameful / Anxious </a:t>
            </a:r>
          </a:p>
          <a:p>
            <a:endParaRPr lang="en-US" dirty="0"/>
          </a:p>
          <a:p>
            <a:pPr marL="0" indent="0">
              <a:buNone/>
            </a:pPr>
            <a:r>
              <a:rPr lang="en-US" dirty="0"/>
              <a:t>Resource: </a:t>
            </a:r>
            <a:r>
              <a:rPr lang="en-US" dirty="0" err="1"/>
              <a:t>Maltz</a:t>
            </a:r>
            <a:r>
              <a:rPr lang="en-US" dirty="0"/>
              <a:t>, W. (2012). The Sexual Healing Journey (3rd edition). </a:t>
            </a:r>
          </a:p>
          <a:p>
            <a:endParaRPr lang="en-US" dirty="0"/>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C688AEA4-06EA-A142-AD1B-028B4E364D3C}"/>
              </a:ext>
            </a:extLst>
          </p:cNvPr>
          <p:cNvSpPr>
            <a:spLocks noGrp="1"/>
          </p:cNvSpPr>
          <p:nvPr>
            <p:ph type="title"/>
          </p:nvPr>
        </p:nvSpPr>
        <p:spPr>
          <a:xfrm>
            <a:off x="8523027" y="1252181"/>
            <a:ext cx="3132162" cy="4302457"/>
          </a:xfrm>
        </p:spPr>
        <p:txBody>
          <a:bodyPr>
            <a:normAutofit/>
          </a:bodyPr>
          <a:lstStyle/>
          <a:p>
            <a:r>
              <a:rPr lang="en-US" sz="4000" b="1" dirty="0">
                <a:solidFill>
                  <a:schemeClr val="bg2"/>
                </a:solidFill>
              </a:rPr>
              <a:t>Sexual Trauma: Levels of Victimization </a:t>
            </a:r>
            <a:br>
              <a:rPr lang="en-US" sz="4000" dirty="0">
                <a:solidFill>
                  <a:schemeClr val="bg2"/>
                </a:solidFill>
              </a:rPr>
            </a:br>
            <a:br>
              <a:rPr lang="en-US" sz="4000" dirty="0">
                <a:solidFill>
                  <a:schemeClr val="bg2"/>
                </a:solidFill>
              </a:rPr>
            </a:br>
            <a:br>
              <a:rPr lang="en-US" sz="4000" dirty="0">
                <a:solidFill>
                  <a:schemeClr val="bg2"/>
                </a:solidFill>
              </a:rPr>
            </a:br>
            <a:endParaRPr lang="en-US" sz="4000" dirty="0">
              <a:solidFill>
                <a:schemeClr val="bg2"/>
              </a:solidFill>
            </a:endParaRPr>
          </a:p>
        </p:txBody>
      </p:sp>
    </p:spTree>
    <p:extLst>
      <p:ext uri="{BB962C8B-B14F-4D97-AF65-F5344CB8AC3E}">
        <p14:creationId xmlns:p14="http://schemas.microsoft.com/office/powerpoint/2010/main" val="410300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6A3F891A-4283-DE4F-B7FC-4CDF5D1C1B9F}"/>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5100" b="1" cap="all" dirty="0"/>
              <a:t>Guidelines for Sex After 60 </a:t>
            </a:r>
            <a:br>
              <a:rPr lang="en-US" sz="5100" b="1" cap="all" dirty="0"/>
            </a:br>
            <a:r>
              <a:rPr lang="en-US" sz="5100" b="1" cap="all" dirty="0"/>
              <a:t>Handout Pages 50-51</a:t>
            </a:r>
            <a:br>
              <a:rPr lang="en-US" sz="5100" cap="all" dirty="0"/>
            </a:br>
            <a:endParaRPr lang="en-US" sz="5100" cap="all" dirty="0"/>
          </a:p>
        </p:txBody>
      </p:sp>
      <p:cxnSp>
        <p:nvCxnSpPr>
          <p:cNvPr id="17" name="Straight Connector 16">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72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6556611-4BB3-664F-A945-F6F54086B94A}"/>
              </a:ext>
            </a:extLst>
          </p:cNvPr>
          <p:cNvSpPr>
            <a:spLocks noGrp="1"/>
          </p:cNvSpPr>
          <p:nvPr>
            <p:ph type="title"/>
          </p:nvPr>
        </p:nvSpPr>
        <p:spPr>
          <a:xfrm>
            <a:off x="640081" y="791570"/>
            <a:ext cx="4018839" cy="5262390"/>
          </a:xfrm>
        </p:spPr>
        <p:txBody>
          <a:bodyPr anchor="ctr">
            <a:normAutofit/>
          </a:bodyPr>
          <a:lstStyle/>
          <a:p>
            <a:pPr algn="r"/>
            <a:r>
              <a:rPr lang="en-US" sz="4600" b="1" dirty="0">
                <a:solidFill>
                  <a:schemeClr val="bg2"/>
                </a:solidFill>
              </a:rPr>
              <a:t>Traditional Learnings about Marriage Therapy and Couple Sexuality </a:t>
            </a:r>
            <a:br>
              <a:rPr lang="en-US" sz="4600" dirty="0">
                <a:solidFill>
                  <a:schemeClr val="bg2"/>
                </a:solidFill>
              </a:rPr>
            </a:br>
            <a:endParaRPr lang="en-US" sz="4600" dirty="0">
              <a:solidFill>
                <a:schemeClr val="bg2"/>
              </a:solidFill>
            </a:endParaRPr>
          </a:p>
        </p:txBody>
      </p:sp>
      <p:sp>
        <p:nvSpPr>
          <p:cNvPr id="17" name="Rectangle 16">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73336D9-33FE-9244-848C-3277268D5C84}"/>
              </a:ext>
            </a:extLst>
          </p:cNvPr>
          <p:cNvSpPr>
            <a:spLocks noGrp="1"/>
          </p:cNvSpPr>
          <p:nvPr>
            <p:ph idx="1"/>
          </p:nvPr>
        </p:nvSpPr>
        <p:spPr>
          <a:xfrm>
            <a:off x="6176720" y="791570"/>
            <a:ext cx="4892308" cy="5262390"/>
          </a:xfrm>
        </p:spPr>
        <p:txBody>
          <a:bodyPr anchor="ctr">
            <a:normAutofit/>
          </a:bodyPr>
          <a:lstStyle/>
          <a:p>
            <a:r>
              <a:rPr lang="en-US" sz="1500" dirty="0"/>
              <a:t>Sexual dysfunction is caused by individual or relational problems. When therapy resolves these underlying issues, sex will spontaneously improve. </a:t>
            </a:r>
          </a:p>
          <a:p>
            <a:r>
              <a:rPr lang="en-US" sz="1500" dirty="0"/>
              <a:t>The more love, communication, and intimacy, the better the sex. </a:t>
            </a:r>
          </a:p>
          <a:p>
            <a:r>
              <a:rPr lang="en-US" sz="1500" dirty="0"/>
              <a:t>Deal with core mental health problems first—anxiety or depression, bi-polar disorder, alcoholism, trauma, family of origin issues. Then address relational issues caused by the mental health problem. It is usually unnecessary to directly address sexual problems. </a:t>
            </a:r>
          </a:p>
          <a:p>
            <a:r>
              <a:rPr lang="en-US" sz="1500" dirty="0"/>
              <a:t>The therapeutic strategy is to deal with sex indirectly. </a:t>
            </a:r>
          </a:p>
          <a:p>
            <a:r>
              <a:rPr lang="en-US" sz="1500" dirty="0"/>
              <a:t>With advances in the bio-medical field, a stand-alone medical intervention will resolve the great majority of sexual problems. </a:t>
            </a:r>
          </a:p>
          <a:p>
            <a:r>
              <a:rPr lang="en-US" sz="1500" dirty="0"/>
              <a:t>Once the couple has created a healthy sexual relationship, they can proceed on their own. Except in rare cases, they do not need further help. </a:t>
            </a:r>
          </a:p>
          <a:p>
            <a:endParaRPr lang="en-US" sz="1500" dirty="0"/>
          </a:p>
        </p:txBody>
      </p:sp>
    </p:spTree>
    <p:extLst>
      <p:ext uri="{BB962C8B-B14F-4D97-AF65-F5344CB8AC3E}">
        <p14:creationId xmlns:p14="http://schemas.microsoft.com/office/powerpoint/2010/main" val="3942240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0" name="Rectangle 10">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12">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2"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8BC3BA03-3F8F-CA40-9407-0B2EE6732F84}"/>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5100" cap="all" dirty="0"/>
              <a:t>Relapse Prevention </a:t>
            </a:r>
            <a:br>
              <a:rPr lang="en-US" sz="5100" cap="all" dirty="0"/>
            </a:br>
            <a:br>
              <a:rPr lang="en-US" sz="5100" cap="all" dirty="0"/>
            </a:br>
            <a:r>
              <a:rPr lang="en-US" sz="5100" cap="all" dirty="0"/>
              <a:t>Handout Pages 51-53</a:t>
            </a:r>
          </a:p>
        </p:txBody>
      </p:sp>
      <p:cxnSp>
        <p:nvCxnSpPr>
          <p:cNvPr id="23" name="Straight Connector 16">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982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AEC66DAD-08FF-A444-A548-938CFE0A9DCD}"/>
              </a:ext>
            </a:extLst>
          </p:cNvPr>
          <p:cNvSpPr>
            <a:spLocks noGrp="1"/>
          </p:cNvSpPr>
          <p:nvPr>
            <p:ph type="title"/>
          </p:nvPr>
        </p:nvSpPr>
        <p:spPr>
          <a:xfrm>
            <a:off x="1253764" y="1327355"/>
            <a:ext cx="3559425" cy="4482564"/>
          </a:xfrm>
        </p:spPr>
        <p:txBody>
          <a:bodyPr>
            <a:normAutofit/>
          </a:bodyPr>
          <a:lstStyle/>
          <a:p>
            <a:r>
              <a:rPr lang="en-US" dirty="0"/>
              <a:t>Relapse Prevention Plan </a:t>
            </a:r>
          </a:p>
        </p:txBody>
      </p:sp>
      <p:sp>
        <p:nvSpPr>
          <p:cNvPr id="3" name="Content Placeholder 2">
            <a:extLst>
              <a:ext uri="{FF2B5EF4-FFF2-40B4-BE49-F238E27FC236}">
                <a16:creationId xmlns:a16="http://schemas.microsoft.com/office/drawing/2014/main" id="{D293DC86-5BFD-F947-8E80-9743B6B7556F}"/>
              </a:ext>
            </a:extLst>
          </p:cNvPr>
          <p:cNvSpPr>
            <a:spLocks noGrp="1"/>
          </p:cNvSpPr>
          <p:nvPr>
            <p:ph idx="1"/>
          </p:nvPr>
        </p:nvSpPr>
        <p:spPr>
          <a:xfrm>
            <a:off x="6100123" y="1327356"/>
            <a:ext cx="4872677" cy="4482564"/>
          </a:xfrm>
        </p:spPr>
        <p:txBody>
          <a:bodyPr>
            <a:normAutofit/>
          </a:bodyPr>
          <a:lstStyle/>
          <a:p>
            <a:r>
              <a:rPr lang="en-US" dirty="0"/>
              <a:t>An individualized relapse prevention plan is crucial in comprehensive couple sex therapy. </a:t>
            </a:r>
          </a:p>
          <a:p>
            <a:r>
              <a:rPr lang="en-US" dirty="0"/>
              <a:t>The couple chooses 2-4 guidelines which serve as the basis for their relapse prevention plan.  By its nature couple sexuality is variable and flexible with a range of roles, meanings, and outcomes. </a:t>
            </a:r>
          </a:p>
          <a:p>
            <a:pPr marL="530352" lvl="1" indent="0">
              <a:buNone/>
            </a:pPr>
            <a:r>
              <a:rPr lang="en-US" dirty="0"/>
              <a:t>An individualized relapse prevention plan involves a check-in  every 6 months for 2 years to ensure therapeutic gains are maintained  and generalized. </a:t>
            </a:r>
          </a:p>
          <a:p>
            <a:endParaRPr lang="en-US" dirty="0"/>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1456942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9"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25" name="Rectangle 20">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5"/>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F6098E-E1F8-564C-90F2-D5492455DE81}"/>
              </a:ext>
            </a:extLst>
          </p:cNvPr>
          <p:cNvSpPr>
            <a:spLocks noGrp="1"/>
          </p:cNvSpPr>
          <p:nvPr>
            <p:ph type="title"/>
          </p:nvPr>
        </p:nvSpPr>
        <p:spPr>
          <a:xfrm>
            <a:off x="1371600" y="1281916"/>
            <a:ext cx="9601200" cy="1485900"/>
          </a:xfrm>
        </p:spPr>
        <p:txBody>
          <a:bodyPr>
            <a:normAutofit/>
          </a:bodyPr>
          <a:lstStyle/>
          <a:p>
            <a:r>
              <a:rPr lang="en-US" b="1" dirty="0"/>
              <a:t>Core Concepts </a:t>
            </a:r>
            <a:br>
              <a:rPr lang="en-US" dirty="0"/>
            </a:br>
            <a:endParaRPr lang="en-US" dirty="0"/>
          </a:p>
        </p:txBody>
      </p:sp>
      <p:sp>
        <p:nvSpPr>
          <p:cNvPr id="3" name="Content Placeholder 2">
            <a:extLst>
              <a:ext uri="{FF2B5EF4-FFF2-40B4-BE49-F238E27FC236}">
                <a16:creationId xmlns:a16="http://schemas.microsoft.com/office/drawing/2014/main" id="{0987281F-99D1-764B-852F-463CB947DF18}"/>
              </a:ext>
            </a:extLst>
          </p:cNvPr>
          <p:cNvSpPr>
            <a:spLocks noGrp="1"/>
          </p:cNvSpPr>
          <p:nvPr>
            <p:ph idx="1"/>
          </p:nvPr>
        </p:nvSpPr>
        <p:spPr>
          <a:xfrm>
            <a:off x="1371600" y="2920620"/>
            <a:ext cx="9601200" cy="2946779"/>
          </a:xfrm>
        </p:spPr>
        <p:txBody>
          <a:bodyPr>
            <a:normAutofit/>
          </a:bodyPr>
          <a:lstStyle/>
          <a:p>
            <a:r>
              <a:rPr lang="en-US" sz="1600" dirty="0"/>
              <a:t>Healthy couple sexuality involves desire/pleasure/eroticism/satisfaction. </a:t>
            </a:r>
          </a:p>
          <a:p>
            <a:r>
              <a:rPr lang="en-US" sz="1600" dirty="0"/>
              <a:t>The challenge is to integrate intimacy, non-demand pleasuring, and erotic scenarios and techniques. </a:t>
            </a:r>
          </a:p>
          <a:p>
            <a:r>
              <a:rPr lang="en-US" sz="1600" dirty="0"/>
              <a:t>Personal responsibility/intimate sexual team model of change. </a:t>
            </a:r>
          </a:p>
          <a:p>
            <a:r>
              <a:rPr lang="en-US" sz="1600" dirty="0"/>
              <a:t>Positive functions of couple sexuality—shared pleasure, reinforce and deepen intimacy, and sex as a tension reducer. </a:t>
            </a:r>
          </a:p>
          <a:p>
            <a:r>
              <a:rPr lang="en-US" sz="1600" dirty="0"/>
              <a:t>Sexuality adds 15-20% to marital vitality and satisfaction. Paradoxically, a non-sexual relationship is a powerful drain, playing a 50-75% role. </a:t>
            </a:r>
          </a:p>
          <a:p>
            <a:r>
              <a:rPr lang="en-US" sz="1600" dirty="0"/>
              <a:t>Goal of a satisfying, secure, and sexual relationship. </a:t>
            </a:r>
          </a:p>
          <a:p>
            <a:endParaRPr lang="en-US" sz="1600" dirty="0"/>
          </a:p>
        </p:txBody>
      </p:sp>
    </p:spTree>
    <p:extLst>
      <p:ext uri="{BB962C8B-B14F-4D97-AF65-F5344CB8AC3E}">
        <p14:creationId xmlns:p14="http://schemas.microsoft.com/office/powerpoint/2010/main" val="153436942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561A3-0FC2-A249-A31A-73EA5AB58975}"/>
              </a:ext>
            </a:extLst>
          </p:cNvPr>
          <p:cNvSpPr>
            <a:spLocks noGrp="1"/>
          </p:cNvSpPr>
          <p:nvPr>
            <p:ph type="title"/>
          </p:nvPr>
        </p:nvSpPr>
        <p:spPr>
          <a:xfrm>
            <a:off x="967902" y="1194180"/>
            <a:ext cx="3523938" cy="5020353"/>
          </a:xfrm>
        </p:spPr>
        <p:txBody>
          <a:bodyPr>
            <a:normAutofit/>
          </a:bodyPr>
          <a:lstStyle/>
          <a:p>
            <a:r>
              <a:rPr lang="en-US" dirty="0"/>
              <a:t> Sexual Desire in Relationships</a:t>
            </a:r>
          </a:p>
        </p:txBody>
      </p:sp>
      <p:sp>
        <p:nvSpPr>
          <p:cNvPr id="19" name="Rectangle 18">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A63AA28-D2CF-8D4A-B15A-A935D4592B42}"/>
              </a:ext>
            </a:extLst>
          </p:cNvPr>
          <p:cNvSpPr>
            <a:spLocks noGrp="1"/>
          </p:cNvSpPr>
          <p:nvPr>
            <p:ph idx="1"/>
          </p:nvPr>
        </p:nvSpPr>
        <p:spPr>
          <a:xfrm>
            <a:off x="5056541" y="1194179"/>
            <a:ext cx="6114847" cy="5020353"/>
          </a:xfrm>
        </p:spPr>
        <p:txBody>
          <a:bodyPr>
            <a:normAutofit/>
          </a:bodyPr>
          <a:lstStyle/>
          <a:p>
            <a:r>
              <a:rPr lang="en-US" dirty="0"/>
              <a:t>Most couples begin with the Limerence Phase of romantic love/passionate sex/idealization. </a:t>
            </a:r>
          </a:p>
          <a:p>
            <a:r>
              <a:rPr lang="en-US" dirty="0"/>
              <a:t>This is a special, motivating relational  experience, but is fragile and time-limited, usually lasting 6-12 months, seldom more than 2 years</a:t>
            </a:r>
          </a:p>
          <a:p>
            <a:r>
              <a:rPr lang="en-US" dirty="0"/>
              <a:t>Love, passion, and idealization is not a basis for maintaining sexual desire</a:t>
            </a:r>
          </a:p>
          <a:p>
            <a:endParaRPr lang="en-US" dirty="0"/>
          </a:p>
          <a:p>
            <a:pPr marL="0" indent="0">
              <a:buNone/>
            </a:pPr>
            <a:r>
              <a:rPr lang="en-US" dirty="0"/>
              <a:t>Gottman, J. &amp; Silver, N. (2015). The Seven Principles for Making Marriage Work.  pages 20-29. New York: Harmony</a:t>
            </a:r>
          </a:p>
          <a:p>
            <a:endParaRPr lang="en-US" dirty="0"/>
          </a:p>
        </p:txBody>
      </p:sp>
    </p:spTree>
    <p:extLst>
      <p:ext uri="{BB962C8B-B14F-4D97-AF65-F5344CB8AC3E}">
        <p14:creationId xmlns:p14="http://schemas.microsoft.com/office/powerpoint/2010/main" val="199586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25"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6"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8" name="Rectangle 27">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568FE6B-CB7A-42D9-9690-487E3B8F4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2785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D388D8-B410-E241-84A2-3734ECB498DE}"/>
              </a:ext>
            </a:extLst>
          </p:cNvPr>
          <p:cNvSpPr>
            <a:spLocks noGrp="1"/>
          </p:cNvSpPr>
          <p:nvPr>
            <p:ph type="title"/>
          </p:nvPr>
        </p:nvSpPr>
        <p:spPr>
          <a:xfrm>
            <a:off x="1196164" y="1188717"/>
            <a:ext cx="5627717" cy="4480563"/>
          </a:xfrm>
        </p:spPr>
        <p:txBody>
          <a:bodyPr vert="horz" lIns="91440" tIns="45720" rIns="91440" bIns="45720" rtlCol="0" anchor="ctr">
            <a:normAutofit/>
          </a:bodyPr>
          <a:lstStyle/>
          <a:p>
            <a:pPr algn="l"/>
            <a:r>
              <a:rPr lang="en-US" sz="4600" b="1" dirty="0">
                <a:solidFill>
                  <a:schemeClr val="bg2"/>
                </a:solidFill>
              </a:rPr>
              <a:t>OVERVIEW OF INTEGRATIVE COGNITIVE-BEHAVIORAL COUPLE SEX THERAPY </a:t>
            </a:r>
            <a:br>
              <a:rPr lang="en-US" sz="4600" dirty="0">
                <a:solidFill>
                  <a:schemeClr val="bg2"/>
                </a:solidFill>
              </a:rPr>
            </a:br>
            <a:endParaRPr lang="en-US" sz="4600" dirty="0">
              <a:solidFill>
                <a:schemeClr val="bg2"/>
              </a:solidFill>
            </a:endParaRPr>
          </a:p>
        </p:txBody>
      </p:sp>
      <p:sp>
        <p:nvSpPr>
          <p:cNvPr id="4" name="Text Placeholder 3">
            <a:extLst>
              <a:ext uri="{FF2B5EF4-FFF2-40B4-BE49-F238E27FC236}">
                <a16:creationId xmlns:a16="http://schemas.microsoft.com/office/drawing/2014/main" id="{2F406D88-CBB6-C444-871E-23A4D62EE188}"/>
              </a:ext>
            </a:extLst>
          </p:cNvPr>
          <p:cNvSpPr>
            <a:spLocks noGrp="1"/>
          </p:cNvSpPr>
          <p:nvPr>
            <p:ph type="body" idx="1"/>
          </p:nvPr>
        </p:nvSpPr>
        <p:spPr>
          <a:xfrm>
            <a:off x="8724015" y="1188717"/>
            <a:ext cx="2594343" cy="4480563"/>
          </a:xfrm>
        </p:spPr>
        <p:txBody>
          <a:bodyPr vert="horz" lIns="91440" tIns="45720" rIns="91440" bIns="45720" rtlCol="0" anchor="ctr">
            <a:normAutofit/>
          </a:bodyPr>
          <a:lstStyle/>
          <a:p>
            <a:pPr algn="l">
              <a:spcAft>
                <a:spcPts val="600"/>
              </a:spcAft>
            </a:pPr>
            <a:r>
              <a:rPr lang="en-US" sz="2300" dirty="0"/>
              <a:t>Handout Pages 4-6 </a:t>
            </a:r>
          </a:p>
        </p:txBody>
      </p:sp>
      <p:sp>
        <p:nvSpPr>
          <p:cNvPr id="32" name="Freeform 6">
            <a:extLst>
              <a:ext uri="{FF2B5EF4-FFF2-40B4-BE49-F238E27FC236}">
                <a16:creationId xmlns:a16="http://schemas.microsoft.com/office/drawing/2014/main" id="{2BCE8A39-72D0-46ED-AB46-91B68881D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4" name="Freeform: Shape 33">
            <a:extLst>
              <a:ext uri="{FF2B5EF4-FFF2-40B4-BE49-F238E27FC236}">
                <a16:creationId xmlns:a16="http://schemas.microsoft.com/office/drawing/2014/main" id="{970E03B3-76EE-4C15-B250-1173359CD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147112" y="4501036"/>
            <a:ext cx="1683805" cy="1723705"/>
          </a:xfrm>
          <a:custGeom>
            <a:avLst/>
            <a:gdLst>
              <a:gd name="connsiteX0" fmla="*/ 1399384 w 1683805"/>
              <a:gd name="connsiteY0" fmla="*/ 0 h 1723705"/>
              <a:gd name="connsiteX1" fmla="*/ 1683805 w 1683805"/>
              <a:gd name="connsiteY1" fmla="*/ 0 h 1723705"/>
              <a:gd name="connsiteX2" fmla="*/ 1683805 w 1683805"/>
              <a:gd name="connsiteY2" fmla="*/ 1723705 h 1723705"/>
              <a:gd name="connsiteX3" fmla="*/ 0 w 1683805"/>
              <a:gd name="connsiteY3" fmla="*/ 1723705 h 1723705"/>
              <a:gd name="connsiteX4" fmla="*/ 0 w 1683805"/>
              <a:gd name="connsiteY4" fmla="*/ 1402480 h 1723705"/>
              <a:gd name="connsiteX5" fmla="*/ 1399384 w 1683805"/>
              <a:gd name="connsiteY5" fmla="*/ 1403247 h 172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805" h="1723705">
                <a:moveTo>
                  <a:pt x="1399384" y="0"/>
                </a:moveTo>
                <a:lnTo>
                  <a:pt x="1683805" y="0"/>
                </a:lnTo>
                <a:lnTo>
                  <a:pt x="1683805" y="1723705"/>
                </a:lnTo>
                <a:lnTo>
                  <a:pt x="0" y="1723705"/>
                </a:lnTo>
                <a:lnTo>
                  <a:pt x="0" y="1402480"/>
                </a:lnTo>
                <a:lnTo>
                  <a:pt x="1399384" y="1403247"/>
                </a:lnTo>
                <a:close/>
              </a:path>
            </a:pathLst>
          </a:custGeom>
          <a:solidFill>
            <a:schemeClr val="tx2">
              <a:lumMod val="75000"/>
            </a:schemeClr>
          </a:solidFill>
          <a:ln w="0">
            <a:noFill/>
            <a:prstDash val="solid"/>
            <a:round/>
            <a:headEnd/>
            <a:tailEnd/>
          </a:ln>
        </p:spPr>
      </p:sp>
    </p:spTree>
    <p:extLst>
      <p:ext uri="{BB962C8B-B14F-4D97-AF65-F5344CB8AC3E}">
        <p14:creationId xmlns:p14="http://schemas.microsoft.com/office/powerpoint/2010/main" val="81437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50E2206-E8AA-4BAF-B011-EDB32E45D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78376-EF48-4140-A84E-200052CA6B45}"/>
              </a:ext>
            </a:extLst>
          </p:cNvPr>
          <p:cNvSpPr>
            <a:spLocks noGrp="1"/>
          </p:cNvSpPr>
          <p:nvPr>
            <p:ph type="title"/>
          </p:nvPr>
        </p:nvSpPr>
        <p:spPr>
          <a:xfrm>
            <a:off x="643466" y="1806044"/>
            <a:ext cx="6772401" cy="3698305"/>
          </a:xfrm>
        </p:spPr>
        <p:txBody>
          <a:bodyPr anchor="t">
            <a:normAutofit/>
          </a:bodyPr>
          <a:lstStyle/>
          <a:p>
            <a:pPr algn="ctr"/>
            <a:r>
              <a:rPr lang="en-US" sz="7200" dirty="0"/>
              <a:t>No Sex and Low Sex Marriages</a:t>
            </a:r>
          </a:p>
        </p:txBody>
      </p:sp>
      <p:sp>
        <p:nvSpPr>
          <p:cNvPr id="26" name="Freeform 6">
            <a:extLst>
              <a:ext uri="{FF2B5EF4-FFF2-40B4-BE49-F238E27FC236}">
                <a16:creationId xmlns:a16="http://schemas.microsoft.com/office/drawing/2014/main" id="{7E0CB0BD-5B6D-409A-BAF7-F97D58CB1E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66318" y="1806045"/>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3A2C3152-F6F7-4546-ACF0-D454F4874FE3}"/>
              </a:ext>
            </a:extLst>
          </p:cNvPr>
          <p:cNvSpPr>
            <a:spLocks noGrp="1"/>
          </p:cNvSpPr>
          <p:nvPr>
            <p:ph idx="1"/>
          </p:nvPr>
        </p:nvSpPr>
        <p:spPr>
          <a:xfrm>
            <a:off x="8545061" y="1806044"/>
            <a:ext cx="3003471" cy="4408488"/>
          </a:xfrm>
        </p:spPr>
        <p:txBody>
          <a:bodyPr anchor="t">
            <a:normAutofit/>
          </a:bodyPr>
          <a:lstStyle/>
          <a:p>
            <a:r>
              <a:rPr lang="en-US" sz="1200" dirty="0"/>
              <a:t> One in five married couples are non-sexual (sex less than 10 times a year-less than once a month).</a:t>
            </a:r>
          </a:p>
          <a:p>
            <a:r>
              <a:rPr lang="en-US" sz="1200" dirty="0"/>
              <a:t>Contrary to “common sense” beliefs the most common time couples stop being sexual is early in the marriage (the first 2-5 years).</a:t>
            </a:r>
          </a:p>
          <a:p>
            <a:r>
              <a:rPr lang="en-US" sz="1200" dirty="0"/>
              <a:t> A low sex marriage (defined as sex less than twice a month, 11-23 times a year)  causes relational  problems for. </a:t>
            </a:r>
          </a:p>
          <a:p>
            <a:endParaRPr lang="en-US" sz="1200" dirty="0"/>
          </a:p>
          <a:p>
            <a:pPr marL="0" indent="0">
              <a:buNone/>
            </a:pPr>
            <a:r>
              <a:rPr lang="en-US" sz="1200" dirty="0"/>
              <a:t>McCarthy B. &amp; Cohn, D. (2017). Treatment of male hypoactive sexual disorder. In W. Ishak (Ed.) The Textbook of Clinical Sexual Medicine,pp.133-153. New York: Springer.</a:t>
            </a:r>
          </a:p>
          <a:p>
            <a:pPr marL="0" indent="0">
              <a:buNone/>
            </a:pPr>
            <a:endParaRPr lang="en-US" sz="1200" dirty="0"/>
          </a:p>
        </p:txBody>
      </p:sp>
    </p:spTree>
    <p:extLst>
      <p:ext uri="{BB962C8B-B14F-4D97-AF65-F5344CB8AC3E}">
        <p14:creationId xmlns:p14="http://schemas.microsoft.com/office/powerpoint/2010/main" val="60795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CF63B2C-7BF9-E445-A90A-0E613962CC38}"/>
              </a:ext>
            </a:extLst>
          </p:cNvPr>
          <p:cNvSpPr>
            <a:spLocks noGrp="1"/>
          </p:cNvSpPr>
          <p:nvPr>
            <p:ph idx="1"/>
          </p:nvPr>
        </p:nvSpPr>
        <p:spPr>
          <a:xfrm>
            <a:off x="1188720" y="1188720"/>
            <a:ext cx="5369029" cy="4480560"/>
          </a:xfrm>
        </p:spPr>
        <p:txBody>
          <a:bodyPr anchor="ctr">
            <a:normAutofit/>
          </a:bodyPr>
          <a:lstStyle/>
          <a:p>
            <a:r>
              <a:rPr lang="en-US" sz="1600" dirty="0"/>
              <a:t>The Paradox: When sex is healthy in a person’s life and relationship, it has a small but integral role contributing 15-20%  to energizing their bond and reinforcing feelings of desire and desirability.</a:t>
            </a:r>
          </a:p>
          <a:p>
            <a:endParaRPr lang="en-US" sz="1600" dirty="0"/>
          </a:p>
          <a:p>
            <a:r>
              <a:rPr lang="en-US" sz="1600" dirty="0"/>
              <a:t> Sexual paradox: dysfunctional, conflictual, or avoidant sexuality has an inordinately powerful role of demoralizing the individuals and threatening relational stability.</a:t>
            </a:r>
          </a:p>
          <a:p>
            <a:r>
              <a:rPr lang="en-US" sz="1600" dirty="0"/>
              <a:t> Good sex cannot save a bad marriage but bad sex can destroy a good marriage.</a:t>
            </a:r>
          </a:p>
          <a:p>
            <a:endParaRPr lang="en-US" sz="1600" dirty="0"/>
          </a:p>
          <a:p>
            <a:pPr marL="0" indent="0">
              <a:buNone/>
            </a:pPr>
            <a:r>
              <a:rPr lang="en-US" sz="1600" dirty="0"/>
              <a:t>Metz, M. , Epstein, N., &amp; McCarthy, B. (2017). Cognitive-Behavioral Therapy for Sexual Dysfunction. pages 61-88. New York: Routledge</a:t>
            </a:r>
          </a:p>
          <a:p>
            <a:pPr marL="0" indent="0">
              <a:buNone/>
            </a:pPr>
            <a:endParaRPr lang="en-US" sz="1600" dirty="0"/>
          </a:p>
          <a:p>
            <a:pPr marL="0" indent="0">
              <a:buNone/>
            </a:pPr>
            <a:endParaRPr lang="en-US" sz="1600" dirty="0"/>
          </a:p>
        </p:txBody>
      </p:sp>
      <p:sp>
        <p:nvSpPr>
          <p:cNvPr id="33" name="Rectangle 32">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34CD48C9-1A41-024F-9026-4A8043C2C21D}"/>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The Sexual Paradox</a:t>
            </a:r>
          </a:p>
        </p:txBody>
      </p:sp>
    </p:spTree>
    <p:extLst>
      <p:ext uri="{BB962C8B-B14F-4D97-AF65-F5344CB8AC3E}">
        <p14:creationId xmlns:p14="http://schemas.microsoft.com/office/powerpoint/2010/main" val="29962028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2739</Words>
  <Application>Microsoft Macintosh PowerPoint</Application>
  <PresentationFormat>Widescreen</PresentationFormat>
  <Paragraphs>227</Paragraphs>
  <Slides>41</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Calibri</vt:lpstr>
      <vt:lpstr>Franklin Gothic Book</vt:lpstr>
      <vt:lpstr>Crop</vt:lpstr>
      <vt:lpstr>42 Years in the therapist’s Chair: Treating Couples’ Sexual Problems </vt:lpstr>
      <vt:lpstr>True or False </vt:lpstr>
      <vt:lpstr>Myths About Sexual Desire </vt:lpstr>
      <vt:lpstr>Traditional Learnings about Marriage Therapy and Couple Sexuality  </vt:lpstr>
      <vt:lpstr>Core Concepts  </vt:lpstr>
      <vt:lpstr> Sexual Desire in Relationships</vt:lpstr>
      <vt:lpstr>OVERVIEW OF INTEGRATIVE COGNITIVE-BEHAVIORAL COUPLE SEX THERAPY  </vt:lpstr>
      <vt:lpstr>No Sex and Low Sex Marriages</vt:lpstr>
      <vt:lpstr>The Sexual Paradox</vt:lpstr>
      <vt:lpstr>The Sexual Mantra and Desire</vt:lpstr>
      <vt:lpstr>Sexual Power Struggles </vt:lpstr>
      <vt:lpstr>Guidelines for Revitalizing and Maintaining Sexual Desire  </vt:lpstr>
      <vt:lpstr>Core Strategy: Assessment</vt:lpstr>
      <vt:lpstr>Core Strategy</vt:lpstr>
      <vt:lpstr>Desire Sexual Skill Exercises </vt:lpstr>
      <vt:lpstr>Sexual Desire in Relationships</vt:lpstr>
      <vt:lpstr>Sexual Skill Exercises</vt:lpstr>
      <vt:lpstr>Sexual Skill Exercises</vt:lpstr>
      <vt:lpstr>Synchronous / Asynchronous Exercises</vt:lpstr>
      <vt:lpstr>Where Couples Get Stuck </vt:lpstr>
      <vt:lpstr>Realistic Expectations </vt:lpstr>
      <vt:lpstr>Core Strategy </vt:lpstr>
      <vt:lpstr>What is the Right Couple Sexual Style for You?  </vt:lpstr>
      <vt:lpstr>Couple Sexual Styles </vt:lpstr>
      <vt:lpstr>Couple Sexual Styles </vt:lpstr>
      <vt:lpstr>The Best Friend Relational Style </vt:lpstr>
      <vt:lpstr>The Complimentary Style </vt:lpstr>
      <vt:lpstr>The Traditional Style </vt:lpstr>
      <vt:lpstr>The Emotionally Expressive Style </vt:lpstr>
      <vt:lpstr>The Best Decision </vt:lpstr>
      <vt:lpstr>Strategies To Revitalize</vt:lpstr>
      <vt:lpstr>Revitalizing the Complementary Style Couple </vt:lpstr>
      <vt:lpstr>Revitalizing Traditional Style Couples </vt:lpstr>
      <vt:lpstr>Revitalizing Best Friend Style Couples</vt:lpstr>
      <vt:lpstr>Revitalizing Emotionally Expressive Couples </vt:lpstr>
      <vt:lpstr>How Not To Kill Sexual Desire </vt:lpstr>
      <vt:lpstr>Fatally Flawed Marriages  </vt:lpstr>
      <vt:lpstr>Sexual Trauma: Levels of Victimization    </vt:lpstr>
      <vt:lpstr>Guidelines for Sex After 60  Handout Pages 50-51 </vt:lpstr>
      <vt:lpstr>Relapse Prevention   Handout Pages 51-53</vt:lpstr>
      <vt:lpstr>Relapse Prevention Plan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REKINDLING DESIRE- COUPLE SEXUAL STYLE</dc:title>
  <dc:creator>Marti</dc:creator>
  <cp:lastModifiedBy>Marti</cp:lastModifiedBy>
  <cp:revision>10</cp:revision>
  <cp:lastPrinted>2020-09-14T16:04:16Z</cp:lastPrinted>
  <dcterms:created xsi:type="dcterms:W3CDTF">2020-09-12T23:49:41Z</dcterms:created>
  <dcterms:modified xsi:type="dcterms:W3CDTF">2020-09-16T14:31:06Z</dcterms:modified>
</cp:coreProperties>
</file>