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45"/>
  </p:notesMasterIdLst>
  <p:sldIdLst>
    <p:sldId id="256" r:id="rId2"/>
    <p:sldId id="262" r:id="rId3"/>
    <p:sldId id="259" r:id="rId4"/>
    <p:sldId id="260" r:id="rId5"/>
    <p:sldId id="263" r:id="rId6"/>
    <p:sldId id="261" r:id="rId7"/>
    <p:sldId id="264" r:id="rId8"/>
    <p:sldId id="275" r:id="rId9"/>
    <p:sldId id="276" r:id="rId10"/>
    <p:sldId id="277" r:id="rId11"/>
    <p:sldId id="278" r:id="rId12"/>
    <p:sldId id="303" r:id="rId13"/>
    <p:sldId id="279" r:id="rId14"/>
    <p:sldId id="282" r:id="rId15"/>
    <p:sldId id="283" r:id="rId16"/>
    <p:sldId id="265" r:id="rId17"/>
    <p:sldId id="268" r:id="rId18"/>
    <p:sldId id="281" r:id="rId19"/>
    <p:sldId id="274" r:id="rId20"/>
    <p:sldId id="285" r:id="rId21"/>
    <p:sldId id="286" r:id="rId22"/>
    <p:sldId id="287" r:id="rId23"/>
    <p:sldId id="302" r:id="rId24"/>
    <p:sldId id="288" r:id="rId25"/>
    <p:sldId id="266" r:id="rId26"/>
    <p:sldId id="267" r:id="rId27"/>
    <p:sldId id="290" r:id="rId28"/>
    <p:sldId id="269" r:id="rId29"/>
    <p:sldId id="270" r:id="rId30"/>
    <p:sldId id="271" r:id="rId31"/>
    <p:sldId id="273" r:id="rId32"/>
    <p:sldId id="300" r:id="rId33"/>
    <p:sldId id="291" r:id="rId34"/>
    <p:sldId id="292" r:id="rId35"/>
    <p:sldId id="301" r:id="rId36"/>
    <p:sldId id="293" r:id="rId37"/>
    <p:sldId id="294" r:id="rId38"/>
    <p:sldId id="295" r:id="rId39"/>
    <p:sldId id="296" r:id="rId40"/>
    <p:sldId id="272" r:id="rId41"/>
    <p:sldId id="297" r:id="rId42"/>
    <p:sldId id="298" r:id="rId43"/>
    <p:sldId id="299" r:id="rId4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5915"/>
  </p:normalViewPr>
  <p:slideViewPr>
    <p:cSldViewPr snapToGrid="0" snapToObjects="1">
      <p:cViewPr>
        <p:scale>
          <a:sx n="124" d="100"/>
          <a:sy n="124" d="100"/>
        </p:scale>
        <p:origin x="144" y="-128"/>
      </p:cViewPr>
      <p:guideLst/>
    </p:cSldViewPr>
  </p:slideViewPr>
  <p:notesTextViewPr>
    <p:cViewPr>
      <p:scale>
        <a:sx n="1" d="1"/>
        <a:sy n="1" d="1"/>
      </p:scale>
      <p:origin x="0" y="0"/>
    </p:cViewPr>
  </p:notesTextViewPr>
  <p:notesViewPr>
    <p:cSldViewPr snapToGrid="0" snapToObjects="1">
      <p:cViewPr varScale="1">
        <p:scale>
          <a:sx n="87" d="100"/>
          <a:sy n="87" d="100"/>
        </p:scale>
        <p:origin x="3904" y="19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1C69DB-6A59-F04E-B022-43D76194D5D6}" type="datetimeFigureOut">
              <a:rPr lang="en-US" smtClean="0"/>
              <a:t>10/13/20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66E1D0-3DB4-F141-B36E-CA8EB542A413}" type="slidenum">
              <a:rPr lang="en-US" smtClean="0"/>
              <a:t>‹#›</a:t>
            </a:fld>
            <a:endParaRPr lang="en-US" dirty="0"/>
          </a:p>
        </p:txBody>
      </p:sp>
    </p:spTree>
    <p:extLst>
      <p:ext uri="{BB962C8B-B14F-4D97-AF65-F5344CB8AC3E}">
        <p14:creationId xmlns:p14="http://schemas.microsoft.com/office/powerpoint/2010/main" val="39867033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why I think this topic is important—1 out of 3 women 1 out of 5 men—many sexual hurts. 12 to 53%of girls and 3 to 16 % of boys before 18. 56% of trans—</a:t>
            </a:r>
          </a:p>
          <a:p>
            <a:r>
              <a:rPr lang="en-US" dirty="0"/>
              <a:t>New study</a:t>
            </a:r>
          </a:p>
          <a:p>
            <a:r>
              <a:rPr lang="en-US" dirty="0"/>
              <a:t>Purpose of today’s presentation is awareness and communication</a:t>
            </a:r>
          </a:p>
          <a:p>
            <a:endParaRPr lang="en-US" dirty="0"/>
          </a:p>
        </p:txBody>
      </p:sp>
      <p:sp>
        <p:nvSpPr>
          <p:cNvPr id="4" name="Slide Number Placeholder 3"/>
          <p:cNvSpPr>
            <a:spLocks noGrp="1"/>
          </p:cNvSpPr>
          <p:nvPr>
            <p:ph type="sldNum" sz="quarter" idx="5"/>
          </p:nvPr>
        </p:nvSpPr>
        <p:spPr/>
        <p:txBody>
          <a:bodyPr/>
          <a:lstStyle/>
          <a:p>
            <a:fld id="{6C66E1D0-3DB4-F141-B36E-CA8EB542A413}" type="slidenum">
              <a:rPr lang="en-US" smtClean="0"/>
              <a:t>1</a:t>
            </a:fld>
            <a:endParaRPr lang="en-US" dirty="0"/>
          </a:p>
        </p:txBody>
      </p:sp>
    </p:spTree>
    <p:extLst>
      <p:ext uri="{BB962C8B-B14F-4D97-AF65-F5344CB8AC3E}">
        <p14:creationId xmlns:p14="http://schemas.microsoft.com/office/powerpoint/2010/main" val="39571993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a:extLst>
              <a:ext uri="{FF2B5EF4-FFF2-40B4-BE49-F238E27FC236}">
                <a16:creationId xmlns:a16="http://schemas.microsoft.com/office/drawing/2014/main" id="{4120C89B-AFAA-7749-A993-B7F402D09210}"/>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a:solidFill>
                  <a:srgbClr val="5F7BAE"/>
                </a:solidFill>
                <a:latin typeface="Palatino" pitchFamily="2" charset="77"/>
                <a:ea typeface="ヒラギノ明朝 ProN W3" panose="02020300000000000000" pitchFamily="18" charset="-128"/>
                <a:sym typeface="Palatino" pitchFamily="2" charset="77"/>
              </a:defRPr>
            </a:lvl1pPr>
            <a:lvl2pPr marL="742950" indent="-285750">
              <a:defRPr sz="4000">
                <a:solidFill>
                  <a:srgbClr val="5F7BAE"/>
                </a:solidFill>
                <a:latin typeface="Palatino" pitchFamily="2" charset="77"/>
                <a:ea typeface="ヒラギノ明朝 ProN W3" panose="02020300000000000000" pitchFamily="18" charset="-128"/>
                <a:sym typeface="Palatino" pitchFamily="2" charset="77"/>
              </a:defRPr>
            </a:lvl2pPr>
            <a:lvl3pPr marL="1143000" indent="-228600">
              <a:defRPr sz="4000">
                <a:solidFill>
                  <a:srgbClr val="5F7BAE"/>
                </a:solidFill>
                <a:latin typeface="Palatino" pitchFamily="2" charset="77"/>
                <a:ea typeface="ヒラギノ明朝 ProN W3" panose="02020300000000000000" pitchFamily="18" charset="-128"/>
                <a:sym typeface="Palatino" pitchFamily="2" charset="77"/>
              </a:defRPr>
            </a:lvl3pPr>
            <a:lvl4pPr marL="1600200" indent="-228600">
              <a:defRPr sz="4000">
                <a:solidFill>
                  <a:srgbClr val="5F7BAE"/>
                </a:solidFill>
                <a:latin typeface="Palatino" pitchFamily="2" charset="77"/>
                <a:ea typeface="ヒラギノ明朝 ProN W3" panose="02020300000000000000" pitchFamily="18" charset="-128"/>
                <a:sym typeface="Palatino" pitchFamily="2" charset="77"/>
              </a:defRPr>
            </a:lvl4pPr>
            <a:lvl5pPr marL="2057400" indent="-228600">
              <a:defRPr sz="4000">
                <a:solidFill>
                  <a:srgbClr val="5F7BAE"/>
                </a:solidFill>
                <a:latin typeface="Palatino" pitchFamily="2" charset="77"/>
                <a:ea typeface="ヒラギノ明朝 ProN W3" panose="02020300000000000000" pitchFamily="18" charset="-128"/>
                <a:sym typeface="Palatino" pitchFamily="2" charset="77"/>
              </a:defRPr>
            </a:lvl5pPr>
            <a:lvl6pPr marL="2514600" indent="-228600" eaLnBrk="0" fontAlgn="base" hangingPunct="0">
              <a:spcBef>
                <a:spcPct val="0"/>
              </a:spcBef>
              <a:spcAft>
                <a:spcPct val="0"/>
              </a:spcAft>
              <a:defRPr sz="4000">
                <a:solidFill>
                  <a:srgbClr val="5F7BAE"/>
                </a:solidFill>
                <a:latin typeface="Palatino" pitchFamily="2" charset="77"/>
                <a:ea typeface="ヒラギノ明朝 ProN W3" panose="02020300000000000000" pitchFamily="18" charset="-128"/>
                <a:sym typeface="Palatino" pitchFamily="2" charset="77"/>
              </a:defRPr>
            </a:lvl6pPr>
            <a:lvl7pPr marL="2971800" indent="-228600" eaLnBrk="0" fontAlgn="base" hangingPunct="0">
              <a:spcBef>
                <a:spcPct val="0"/>
              </a:spcBef>
              <a:spcAft>
                <a:spcPct val="0"/>
              </a:spcAft>
              <a:defRPr sz="4000">
                <a:solidFill>
                  <a:srgbClr val="5F7BAE"/>
                </a:solidFill>
                <a:latin typeface="Palatino" pitchFamily="2" charset="77"/>
                <a:ea typeface="ヒラギノ明朝 ProN W3" panose="02020300000000000000" pitchFamily="18" charset="-128"/>
                <a:sym typeface="Palatino" pitchFamily="2" charset="77"/>
              </a:defRPr>
            </a:lvl7pPr>
            <a:lvl8pPr marL="3429000" indent="-228600" eaLnBrk="0" fontAlgn="base" hangingPunct="0">
              <a:spcBef>
                <a:spcPct val="0"/>
              </a:spcBef>
              <a:spcAft>
                <a:spcPct val="0"/>
              </a:spcAft>
              <a:defRPr sz="4000">
                <a:solidFill>
                  <a:srgbClr val="5F7BAE"/>
                </a:solidFill>
                <a:latin typeface="Palatino" pitchFamily="2" charset="77"/>
                <a:ea typeface="ヒラギノ明朝 ProN W3" panose="02020300000000000000" pitchFamily="18" charset="-128"/>
                <a:sym typeface="Palatino" pitchFamily="2" charset="77"/>
              </a:defRPr>
            </a:lvl8pPr>
            <a:lvl9pPr marL="3886200" indent="-228600" eaLnBrk="0" fontAlgn="base" hangingPunct="0">
              <a:spcBef>
                <a:spcPct val="0"/>
              </a:spcBef>
              <a:spcAft>
                <a:spcPct val="0"/>
              </a:spcAft>
              <a:defRPr sz="4000">
                <a:solidFill>
                  <a:srgbClr val="5F7BAE"/>
                </a:solidFill>
                <a:latin typeface="Palatino" pitchFamily="2" charset="77"/>
                <a:ea typeface="ヒラギノ明朝 ProN W3" panose="02020300000000000000" pitchFamily="18" charset="-128"/>
                <a:sym typeface="Palatino" pitchFamily="2" charset="77"/>
              </a:defRPr>
            </a:lvl9pPr>
          </a:lstStyle>
          <a:p>
            <a:fld id="{2E0BE426-4F75-3A4F-BA54-2D284198B637}" type="slidenum">
              <a:rPr lang="en-US" altLang="en-US" sz="1200"/>
              <a:pPr/>
              <a:t>13</a:t>
            </a:fld>
            <a:endParaRPr lang="en-US" altLang="en-US" sz="1200" dirty="0"/>
          </a:p>
        </p:txBody>
      </p:sp>
      <p:sp>
        <p:nvSpPr>
          <p:cNvPr id="21506" name="Rectangle 1026">
            <a:extLst>
              <a:ext uri="{FF2B5EF4-FFF2-40B4-BE49-F238E27FC236}">
                <a16:creationId xmlns:a16="http://schemas.microsoft.com/office/drawing/2014/main" id="{773A3624-0B2B-5944-AB95-DED7B6489D50}"/>
              </a:ext>
            </a:extLst>
          </p:cNvPr>
          <p:cNvSpPr>
            <a:spLocks noGrp="1" noRot="1" noChangeAspect="1" noChangeArrowheads="1" noTextEdit="1"/>
          </p:cNvSpPr>
          <p:nvPr>
            <p:ph type="sldImg"/>
          </p:nvPr>
        </p:nvSpPr>
        <p:spPr>
          <a:ln/>
        </p:spPr>
      </p:sp>
      <p:sp>
        <p:nvSpPr>
          <p:cNvPr id="56323" name="Rectangle 1027">
            <a:extLst>
              <a:ext uri="{FF2B5EF4-FFF2-40B4-BE49-F238E27FC236}">
                <a16:creationId xmlns:a16="http://schemas.microsoft.com/office/drawing/2014/main" id="{EE8B2303-09E4-204C-A851-C32188649FAD}"/>
              </a:ext>
            </a:extLst>
          </p:cNvPr>
          <p:cNvSpPr>
            <a:spLocks noGrp="1"/>
          </p:cNvSpPr>
          <p:nvPr>
            <p:ph type="body" idx="1"/>
          </p:nvPr>
        </p:nvSpPr>
        <p:spPr/>
        <p:txBody>
          <a:bodyPr/>
          <a:lstStyle/>
          <a:p>
            <a:pPr eaLnBrk="1" hangingPunct="1">
              <a:defRPr/>
            </a:pPr>
            <a:endParaRPr lang="en-US" dirty="0">
              <a:cs typeface="+mn-cs"/>
            </a:endParaRPr>
          </a:p>
        </p:txBody>
      </p:sp>
    </p:spTree>
    <p:extLst>
      <p:ext uri="{BB962C8B-B14F-4D97-AF65-F5344CB8AC3E}">
        <p14:creationId xmlns:p14="http://schemas.microsoft.com/office/powerpoint/2010/main" val="17687434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a:extLst>
              <a:ext uri="{FF2B5EF4-FFF2-40B4-BE49-F238E27FC236}">
                <a16:creationId xmlns:a16="http://schemas.microsoft.com/office/drawing/2014/main" id="{4138285D-56EA-444A-81A2-C619113998BE}"/>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a:solidFill>
                  <a:srgbClr val="5F7BAE"/>
                </a:solidFill>
                <a:latin typeface="Palatino" pitchFamily="2" charset="77"/>
                <a:ea typeface="ヒラギノ明朝 ProN W3" panose="02020300000000000000" pitchFamily="18" charset="-128"/>
                <a:sym typeface="Palatino" pitchFamily="2" charset="77"/>
              </a:defRPr>
            </a:lvl1pPr>
            <a:lvl2pPr marL="742950" indent="-285750">
              <a:defRPr sz="4000">
                <a:solidFill>
                  <a:srgbClr val="5F7BAE"/>
                </a:solidFill>
                <a:latin typeface="Palatino" pitchFamily="2" charset="77"/>
                <a:ea typeface="ヒラギノ明朝 ProN W3" panose="02020300000000000000" pitchFamily="18" charset="-128"/>
                <a:sym typeface="Palatino" pitchFamily="2" charset="77"/>
              </a:defRPr>
            </a:lvl2pPr>
            <a:lvl3pPr marL="1143000" indent="-228600">
              <a:defRPr sz="4000">
                <a:solidFill>
                  <a:srgbClr val="5F7BAE"/>
                </a:solidFill>
                <a:latin typeface="Palatino" pitchFamily="2" charset="77"/>
                <a:ea typeface="ヒラギノ明朝 ProN W3" panose="02020300000000000000" pitchFamily="18" charset="-128"/>
                <a:sym typeface="Palatino" pitchFamily="2" charset="77"/>
              </a:defRPr>
            </a:lvl3pPr>
            <a:lvl4pPr marL="1600200" indent="-228600">
              <a:defRPr sz="4000">
                <a:solidFill>
                  <a:srgbClr val="5F7BAE"/>
                </a:solidFill>
                <a:latin typeface="Palatino" pitchFamily="2" charset="77"/>
                <a:ea typeface="ヒラギノ明朝 ProN W3" panose="02020300000000000000" pitchFamily="18" charset="-128"/>
                <a:sym typeface="Palatino" pitchFamily="2" charset="77"/>
              </a:defRPr>
            </a:lvl4pPr>
            <a:lvl5pPr marL="2057400" indent="-228600">
              <a:defRPr sz="4000">
                <a:solidFill>
                  <a:srgbClr val="5F7BAE"/>
                </a:solidFill>
                <a:latin typeface="Palatino" pitchFamily="2" charset="77"/>
                <a:ea typeface="ヒラギノ明朝 ProN W3" panose="02020300000000000000" pitchFamily="18" charset="-128"/>
                <a:sym typeface="Palatino" pitchFamily="2" charset="77"/>
              </a:defRPr>
            </a:lvl5pPr>
            <a:lvl6pPr marL="2514600" indent="-228600" eaLnBrk="0" fontAlgn="base" hangingPunct="0">
              <a:spcBef>
                <a:spcPct val="0"/>
              </a:spcBef>
              <a:spcAft>
                <a:spcPct val="0"/>
              </a:spcAft>
              <a:defRPr sz="4000">
                <a:solidFill>
                  <a:srgbClr val="5F7BAE"/>
                </a:solidFill>
                <a:latin typeface="Palatino" pitchFamily="2" charset="77"/>
                <a:ea typeface="ヒラギノ明朝 ProN W3" panose="02020300000000000000" pitchFamily="18" charset="-128"/>
                <a:sym typeface="Palatino" pitchFamily="2" charset="77"/>
              </a:defRPr>
            </a:lvl6pPr>
            <a:lvl7pPr marL="2971800" indent="-228600" eaLnBrk="0" fontAlgn="base" hangingPunct="0">
              <a:spcBef>
                <a:spcPct val="0"/>
              </a:spcBef>
              <a:spcAft>
                <a:spcPct val="0"/>
              </a:spcAft>
              <a:defRPr sz="4000">
                <a:solidFill>
                  <a:srgbClr val="5F7BAE"/>
                </a:solidFill>
                <a:latin typeface="Palatino" pitchFamily="2" charset="77"/>
                <a:ea typeface="ヒラギノ明朝 ProN W3" panose="02020300000000000000" pitchFamily="18" charset="-128"/>
                <a:sym typeface="Palatino" pitchFamily="2" charset="77"/>
              </a:defRPr>
            </a:lvl7pPr>
            <a:lvl8pPr marL="3429000" indent="-228600" eaLnBrk="0" fontAlgn="base" hangingPunct="0">
              <a:spcBef>
                <a:spcPct val="0"/>
              </a:spcBef>
              <a:spcAft>
                <a:spcPct val="0"/>
              </a:spcAft>
              <a:defRPr sz="4000">
                <a:solidFill>
                  <a:srgbClr val="5F7BAE"/>
                </a:solidFill>
                <a:latin typeface="Palatino" pitchFamily="2" charset="77"/>
                <a:ea typeface="ヒラギノ明朝 ProN W3" panose="02020300000000000000" pitchFamily="18" charset="-128"/>
                <a:sym typeface="Palatino" pitchFamily="2" charset="77"/>
              </a:defRPr>
            </a:lvl8pPr>
            <a:lvl9pPr marL="3886200" indent="-228600" eaLnBrk="0" fontAlgn="base" hangingPunct="0">
              <a:spcBef>
                <a:spcPct val="0"/>
              </a:spcBef>
              <a:spcAft>
                <a:spcPct val="0"/>
              </a:spcAft>
              <a:defRPr sz="4000">
                <a:solidFill>
                  <a:srgbClr val="5F7BAE"/>
                </a:solidFill>
                <a:latin typeface="Palatino" pitchFamily="2" charset="77"/>
                <a:ea typeface="ヒラギノ明朝 ProN W3" panose="02020300000000000000" pitchFamily="18" charset="-128"/>
                <a:sym typeface="Palatino" pitchFamily="2" charset="77"/>
              </a:defRPr>
            </a:lvl9pPr>
          </a:lstStyle>
          <a:p>
            <a:fld id="{4EFE5770-BBC0-B247-9EB9-6D06D429C17A}" type="slidenum">
              <a:rPr lang="en-US" altLang="en-US" sz="1200"/>
              <a:pPr/>
              <a:t>16</a:t>
            </a:fld>
            <a:endParaRPr lang="en-US" altLang="en-US" sz="1200" dirty="0"/>
          </a:p>
        </p:txBody>
      </p:sp>
      <p:sp>
        <p:nvSpPr>
          <p:cNvPr id="25602" name="Rectangle 1026">
            <a:extLst>
              <a:ext uri="{FF2B5EF4-FFF2-40B4-BE49-F238E27FC236}">
                <a16:creationId xmlns:a16="http://schemas.microsoft.com/office/drawing/2014/main" id="{496847B7-DCA5-A348-96A5-C2C21FFA7D3D}"/>
              </a:ext>
            </a:extLst>
          </p:cNvPr>
          <p:cNvSpPr>
            <a:spLocks noGrp="1" noRot="1" noChangeAspect="1" noChangeArrowheads="1" noTextEdit="1"/>
          </p:cNvSpPr>
          <p:nvPr>
            <p:ph type="sldImg"/>
          </p:nvPr>
        </p:nvSpPr>
        <p:spPr>
          <a:ln/>
        </p:spPr>
      </p:sp>
      <p:sp>
        <p:nvSpPr>
          <p:cNvPr id="58371" name="Rectangle 1027">
            <a:extLst>
              <a:ext uri="{FF2B5EF4-FFF2-40B4-BE49-F238E27FC236}">
                <a16:creationId xmlns:a16="http://schemas.microsoft.com/office/drawing/2014/main" id="{F75A8C35-DFE3-114A-9C0E-830A3D6D3FB3}"/>
              </a:ext>
            </a:extLst>
          </p:cNvPr>
          <p:cNvSpPr>
            <a:spLocks noGrp="1"/>
          </p:cNvSpPr>
          <p:nvPr>
            <p:ph type="body" idx="1"/>
          </p:nvPr>
        </p:nvSpPr>
        <p:spPr/>
        <p:txBody>
          <a:bodyPr/>
          <a:lstStyle/>
          <a:p>
            <a:pPr eaLnBrk="1" hangingPunct="1">
              <a:defRPr/>
            </a:pPr>
            <a:endParaRPr lang="en-US" dirty="0">
              <a:cs typeface="+mn-cs"/>
            </a:endParaRPr>
          </a:p>
        </p:txBody>
      </p:sp>
    </p:spTree>
    <p:extLst>
      <p:ext uri="{BB962C8B-B14F-4D97-AF65-F5344CB8AC3E}">
        <p14:creationId xmlns:p14="http://schemas.microsoft.com/office/powerpoint/2010/main" val="38108696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a:extLst>
              <a:ext uri="{FF2B5EF4-FFF2-40B4-BE49-F238E27FC236}">
                <a16:creationId xmlns:a16="http://schemas.microsoft.com/office/drawing/2014/main" id="{F835317A-624F-D447-BAA5-05A844126035}"/>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a:solidFill>
                  <a:srgbClr val="5F7BAE"/>
                </a:solidFill>
                <a:latin typeface="Palatino" pitchFamily="2" charset="77"/>
                <a:ea typeface="ヒラギノ明朝 ProN W3" panose="02020300000000000000" pitchFamily="18" charset="-128"/>
                <a:sym typeface="Palatino" pitchFamily="2" charset="77"/>
              </a:defRPr>
            </a:lvl1pPr>
            <a:lvl2pPr marL="742950" indent="-285750">
              <a:defRPr sz="4000">
                <a:solidFill>
                  <a:srgbClr val="5F7BAE"/>
                </a:solidFill>
                <a:latin typeface="Palatino" pitchFamily="2" charset="77"/>
                <a:ea typeface="ヒラギノ明朝 ProN W3" panose="02020300000000000000" pitchFamily="18" charset="-128"/>
                <a:sym typeface="Palatino" pitchFamily="2" charset="77"/>
              </a:defRPr>
            </a:lvl2pPr>
            <a:lvl3pPr marL="1143000" indent="-228600">
              <a:defRPr sz="4000">
                <a:solidFill>
                  <a:srgbClr val="5F7BAE"/>
                </a:solidFill>
                <a:latin typeface="Palatino" pitchFamily="2" charset="77"/>
                <a:ea typeface="ヒラギノ明朝 ProN W3" panose="02020300000000000000" pitchFamily="18" charset="-128"/>
                <a:sym typeface="Palatino" pitchFamily="2" charset="77"/>
              </a:defRPr>
            </a:lvl3pPr>
            <a:lvl4pPr marL="1600200" indent="-228600">
              <a:defRPr sz="4000">
                <a:solidFill>
                  <a:srgbClr val="5F7BAE"/>
                </a:solidFill>
                <a:latin typeface="Palatino" pitchFamily="2" charset="77"/>
                <a:ea typeface="ヒラギノ明朝 ProN W3" panose="02020300000000000000" pitchFamily="18" charset="-128"/>
                <a:sym typeface="Palatino" pitchFamily="2" charset="77"/>
              </a:defRPr>
            </a:lvl4pPr>
            <a:lvl5pPr marL="2057400" indent="-228600">
              <a:defRPr sz="4000">
                <a:solidFill>
                  <a:srgbClr val="5F7BAE"/>
                </a:solidFill>
                <a:latin typeface="Palatino" pitchFamily="2" charset="77"/>
                <a:ea typeface="ヒラギノ明朝 ProN W3" panose="02020300000000000000" pitchFamily="18" charset="-128"/>
                <a:sym typeface="Palatino" pitchFamily="2" charset="77"/>
              </a:defRPr>
            </a:lvl5pPr>
            <a:lvl6pPr marL="2514600" indent="-228600" eaLnBrk="0" fontAlgn="base" hangingPunct="0">
              <a:spcBef>
                <a:spcPct val="0"/>
              </a:spcBef>
              <a:spcAft>
                <a:spcPct val="0"/>
              </a:spcAft>
              <a:defRPr sz="4000">
                <a:solidFill>
                  <a:srgbClr val="5F7BAE"/>
                </a:solidFill>
                <a:latin typeface="Palatino" pitchFamily="2" charset="77"/>
                <a:ea typeface="ヒラギノ明朝 ProN W3" panose="02020300000000000000" pitchFamily="18" charset="-128"/>
                <a:sym typeface="Palatino" pitchFamily="2" charset="77"/>
              </a:defRPr>
            </a:lvl6pPr>
            <a:lvl7pPr marL="2971800" indent="-228600" eaLnBrk="0" fontAlgn="base" hangingPunct="0">
              <a:spcBef>
                <a:spcPct val="0"/>
              </a:spcBef>
              <a:spcAft>
                <a:spcPct val="0"/>
              </a:spcAft>
              <a:defRPr sz="4000">
                <a:solidFill>
                  <a:srgbClr val="5F7BAE"/>
                </a:solidFill>
                <a:latin typeface="Palatino" pitchFamily="2" charset="77"/>
                <a:ea typeface="ヒラギノ明朝 ProN W3" panose="02020300000000000000" pitchFamily="18" charset="-128"/>
                <a:sym typeface="Palatino" pitchFamily="2" charset="77"/>
              </a:defRPr>
            </a:lvl7pPr>
            <a:lvl8pPr marL="3429000" indent="-228600" eaLnBrk="0" fontAlgn="base" hangingPunct="0">
              <a:spcBef>
                <a:spcPct val="0"/>
              </a:spcBef>
              <a:spcAft>
                <a:spcPct val="0"/>
              </a:spcAft>
              <a:defRPr sz="4000">
                <a:solidFill>
                  <a:srgbClr val="5F7BAE"/>
                </a:solidFill>
                <a:latin typeface="Palatino" pitchFamily="2" charset="77"/>
                <a:ea typeface="ヒラギノ明朝 ProN W3" panose="02020300000000000000" pitchFamily="18" charset="-128"/>
                <a:sym typeface="Palatino" pitchFamily="2" charset="77"/>
              </a:defRPr>
            </a:lvl8pPr>
            <a:lvl9pPr marL="3886200" indent="-228600" eaLnBrk="0" fontAlgn="base" hangingPunct="0">
              <a:spcBef>
                <a:spcPct val="0"/>
              </a:spcBef>
              <a:spcAft>
                <a:spcPct val="0"/>
              </a:spcAft>
              <a:defRPr sz="4000">
                <a:solidFill>
                  <a:srgbClr val="5F7BAE"/>
                </a:solidFill>
                <a:latin typeface="Palatino" pitchFamily="2" charset="77"/>
                <a:ea typeface="ヒラギノ明朝 ProN W3" panose="02020300000000000000" pitchFamily="18" charset="-128"/>
                <a:sym typeface="Palatino" pitchFamily="2" charset="77"/>
              </a:defRPr>
            </a:lvl9pPr>
          </a:lstStyle>
          <a:p>
            <a:fld id="{928C630E-647C-564F-9D7F-A636A6B36406}" type="slidenum">
              <a:rPr lang="en-US" altLang="en-US" sz="1200"/>
              <a:pPr/>
              <a:t>17</a:t>
            </a:fld>
            <a:endParaRPr lang="en-US" altLang="en-US" sz="1200" dirty="0"/>
          </a:p>
        </p:txBody>
      </p:sp>
      <p:sp>
        <p:nvSpPr>
          <p:cNvPr id="27650" name="Rectangle 1026">
            <a:extLst>
              <a:ext uri="{FF2B5EF4-FFF2-40B4-BE49-F238E27FC236}">
                <a16:creationId xmlns:a16="http://schemas.microsoft.com/office/drawing/2014/main" id="{D3D39A30-CE35-8E4A-A490-E6F03FB4070B}"/>
              </a:ext>
            </a:extLst>
          </p:cNvPr>
          <p:cNvSpPr>
            <a:spLocks noGrp="1" noRot="1" noChangeAspect="1" noChangeArrowheads="1" noTextEdit="1"/>
          </p:cNvSpPr>
          <p:nvPr>
            <p:ph type="sldImg"/>
          </p:nvPr>
        </p:nvSpPr>
        <p:spPr>
          <a:ln/>
        </p:spPr>
      </p:sp>
      <p:sp>
        <p:nvSpPr>
          <p:cNvPr id="59395" name="Rectangle 1027">
            <a:extLst>
              <a:ext uri="{FF2B5EF4-FFF2-40B4-BE49-F238E27FC236}">
                <a16:creationId xmlns:a16="http://schemas.microsoft.com/office/drawing/2014/main" id="{4EB4224A-53E9-3F4B-90E9-F9D73BA08852}"/>
              </a:ext>
            </a:extLst>
          </p:cNvPr>
          <p:cNvSpPr>
            <a:spLocks noGrp="1"/>
          </p:cNvSpPr>
          <p:nvPr>
            <p:ph type="body" idx="1"/>
          </p:nvPr>
        </p:nvSpPr>
        <p:spPr/>
        <p:txBody>
          <a:bodyPr/>
          <a:lstStyle/>
          <a:p>
            <a:pPr eaLnBrk="1" hangingPunct="1">
              <a:defRPr/>
            </a:pPr>
            <a:endParaRPr lang="en-US" dirty="0">
              <a:cs typeface="+mn-cs"/>
            </a:endParaRPr>
          </a:p>
        </p:txBody>
      </p:sp>
    </p:spTree>
    <p:extLst>
      <p:ext uri="{BB962C8B-B14F-4D97-AF65-F5344CB8AC3E}">
        <p14:creationId xmlns:p14="http://schemas.microsoft.com/office/powerpoint/2010/main" val="35450508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a:extLst>
              <a:ext uri="{FF2B5EF4-FFF2-40B4-BE49-F238E27FC236}">
                <a16:creationId xmlns:a16="http://schemas.microsoft.com/office/drawing/2014/main" id="{4A75883B-89E0-234E-BE99-2B6F09D30809}"/>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a:solidFill>
                  <a:srgbClr val="5F7BAE"/>
                </a:solidFill>
                <a:latin typeface="Palatino" pitchFamily="2" charset="77"/>
                <a:ea typeface="ヒラギノ明朝 ProN W3" panose="02020300000000000000" pitchFamily="18" charset="-128"/>
                <a:sym typeface="Palatino" pitchFamily="2" charset="77"/>
              </a:defRPr>
            </a:lvl1pPr>
            <a:lvl2pPr marL="742950" indent="-285750">
              <a:defRPr sz="4000">
                <a:solidFill>
                  <a:srgbClr val="5F7BAE"/>
                </a:solidFill>
                <a:latin typeface="Palatino" pitchFamily="2" charset="77"/>
                <a:ea typeface="ヒラギノ明朝 ProN W3" panose="02020300000000000000" pitchFamily="18" charset="-128"/>
                <a:sym typeface="Palatino" pitchFamily="2" charset="77"/>
              </a:defRPr>
            </a:lvl2pPr>
            <a:lvl3pPr marL="1143000" indent="-228600">
              <a:defRPr sz="4000">
                <a:solidFill>
                  <a:srgbClr val="5F7BAE"/>
                </a:solidFill>
                <a:latin typeface="Palatino" pitchFamily="2" charset="77"/>
                <a:ea typeface="ヒラギノ明朝 ProN W3" panose="02020300000000000000" pitchFamily="18" charset="-128"/>
                <a:sym typeface="Palatino" pitchFamily="2" charset="77"/>
              </a:defRPr>
            </a:lvl3pPr>
            <a:lvl4pPr marL="1600200" indent="-228600">
              <a:defRPr sz="4000">
                <a:solidFill>
                  <a:srgbClr val="5F7BAE"/>
                </a:solidFill>
                <a:latin typeface="Palatino" pitchFamily="2" charset="77"/>
                <a:ea typeface="ヒラギノ明朝 ProN W3" panose="02020300000000000000" pitchFamily="18" charset="-128"/>
                <a:sym typeface="Palatino" pitchFamily="2" charset="77"/>
              </a:defRPr>
            </a:lvl4pPr>
            <a:lvl5pPr marL="2057400" indent="-228600">
              <a:defRPr sz="4000">
                <a:solidFill>
                  <a:srgbClr val="5F7BAE"/>
                </a:solidFill>
                <a:latin typeface="Palatino" pitchFamily="2" charset="77"/>
                <a:ea typeface="ヒラギノ明朝 ProN W3" panose="02020300000000000000" pitchFamily="18" charset="-128"/>
                <a:sym typeface="Palatino" pitchFamily="2" charset="77"/>
              </a:defRPr>
            </a:lvl5pPr>
            <a:lvl6pPr marL="2514600" indent="-228600" eaLnBrk="0" fontAlgn="base" hangingPunct="0">
              <a:spcBef>
                <a:spcPct val="0"/>
              </a:spcBef>
              <a:spcAft>
                <a:spcPct val="0"/>
              </a:spcAft>
              <a:defRPr sz="4000">
                <a:solidFill>
                  <a:srgbClr val="5F7BAE"/>
                </a:solidFill>
                <a:latin typeface="Palatino" pitchFamily="2" charset="77"/>
                <a:ea typeface="ヒラギノ明朝 ProN W3" panose="02020300000000000000" pitchFamily="18" charset="-128"/>
                <a:sym typeface="Palatino" pitchFamily="2" charset="77"/>
              </a:defRPr>
            </a:lvl6pPr>
            <a:lvl7pPr marL="2971800" indent="-228600" eaLnBrk="0" fontAlgn="base" hangingPunct="0">
              <a:spcBef>
                <a:spcPct val="0"/>
              </a:spcBef>
              <a:spcAft>
                <a:spcPct val="0"/>
              </a:spcAft>
              <a:defRPr sz="4000">
                <a:solidFill>
                  <a:srgbClr val="5F7BAE"/>
                </a:solidFill>
                <a:latin typeface="Palatino" pitchFamily="2" charset="77"/>
                <a:ea typeface="ヒラギノ明朝 ProN W3" panose="02020300000000000000" pitchFamily="18" charset="-128"/>
                <a:sym typeface="Palatino" pitchFamily="2" charset="77"/>
              </a:defRPr>
            </a:lvl7pPr>
            <a:lvl8pPr marL="3429000" indent="-228600" eaLnBrk="0" fontAlgn="base" hangingPunct="0">
              <a:spcBef>
                <a:spcPct val="0"/>
              </a:spcBef>
              <a:spcAft>
                <a:spcPct val="0"/>
              </a:spcAft>
              <a:defRPr sz="4000">
                <a:solidFill>
                  <a:srgbClr val="5F7BAE"/>
                </a:solidFill>
                <a:latin typeface="Palatino" pitchFamily="2" charset="77"/>
                <a:ea typeface="ヒラギノ明朝 ProN W3" panose="02020300000000000000" pitchFamily="18" charset="-128"/>
                <a:sym typeface="Palatino" pitchFamily="2" charset="77"/>
              </a:defRPr>
            </a:lvl8pPr>
            <a:lvl9pPr marL="3886200" indent="-228600" eaLnBrk="0" fontAlgn="base" hangingPunct="0">
              <a:spcBef>
                <a:spcPct val="0"/>
              </a:spcBef>
              <a:spcAft>
                <a:spcPct val="0"/>
              </a:spcAft>
              <a:defRPr sz="4000">
                <a:solidFill>
                  <a:srgbClr val="5F7BAE"/>
                </a:solidFill>
                <a:latin typeface="Palatino" pitchFamily="2" charset="77"/>
                <a:ea typeface="ヒラギノ明朝 ProN W3" panose="02020300000000000000" pitchFamily="18" charset="-128"/>
                <a:sym typeface="Palatino" pitchFamily="2" charset="77"/>
              </a:defRPr>
            </a:lvl9pPr>
          </a:lstStyle>
          <a:p>
            <a:fld id="{ABC50C47-95D9-F240-A3A5-F420C6B93D1A}" type="slidenum">
              <a:rPr lang="en-US" altLang="en-US" sz="1200"/>
              <a:pPr/>
              <a:t>18</a:t>
            </a:fld>
            <a:endParaRPr lang="en-US" altLang="en-US" sz="1200" dirty="0"/>
          </a:p>
        </p:txBody>
      </p:sp>
      <p:sp>
        <p:nvSpPr>
          <p:cNvPr id="37890" name="Rectangle 2">
            <a:extLst>
              <a:ext uri="{FF2B5EF4-FFF2-40B4-BE49-F238E27FC236}">
                <a16:creationId xmlns:a16="http://schemas.microsoft.com/office/drawing/2014/main" id="{E4438939-AEDE-A440-88BA-8D268973CDEC}"/>
              </a:ext>
            </a:extLst>
          </p:cNvPr>
          <p:cNvSpPr>
            <a:spLocks noGrp="1" noRot="1" noChangeAspect="1" noChangeArrowheads="1" noTextEdit="1"/>
          </p:cNvSpPr>
          <p:nvPr>
            <p:ph type="sldImg"/>
          </p:nvPr>
        </p:nvSpPr>
        <p:spPr>
          <a:ln/>
        </p:spPr>
      </p:sp>
      <p:sp>
        <p:nvSpPr>
          <p:cNvPr id="64515" name="Rectangle 3">
            <a:extLst>
              <a:ext uri="{FF2B5EF4-FFF2-40B4-BE49-F238E27FC236}">
                <a16:creationId xmlns:a16="http://schemas.microsoft.com/office/drawing/2014/main" id="{A1550E5F-431D-9E43-8805-B9CF36C4D29F}"/>
              </a:ext>
            </a:extLst>
          </p:cNvPr>
          <p:cNvSpPr>
            <a:spLocks noGrp="1"/>
          </p:cNvSpPr>
          <p:nvPr>
            <p:ph type="body" idx="1"/>
          </p:nvPr>
        </p:nvSpPr>
        <p:spPr/>
        <p:txBody>
          <a:bodyPr/>
          <a:lstStyle/>
          <a:p>
            <a:pPr eaLnBrk="1" hangingPunct="1">
              <a:defRPr/>
            </a:pPr>
            <a:endParaRPr lang="en-US" dirty="0">
              <a:cs typeface="+mn-cs"/>
            </a:endParaRPr>
          </a:p>
        </p:txBody>
      </p:sp>
    </p:spTree>
    <p:extLst>
      <p:ext uri="{BB962C8B-B14F-4D97-AF65-F5344CB8AC3E}">
        <p14:creationId xmlns:p14="http://schemas.microsoft.com/office/powerpoint/2010/main" val="407303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a:extLst>
              <a:ext uri="{FF2B5EF4-FFF2-40B4-BE49-F238E27FC236}">
                <a16:creationId xmlns:a16="http://schemas.microsoft.com/office/drawing/2014/main" id="{463EE24F-1974-8346-BCE7-8D42F49093BB}"/>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a:solidFill>
                  <a:srgbClr val="5F7BAE"/>
                </a:solidFill>
                <a:latin typeface="Palatino" pitchFamily="2" charset="77"/>
                <a:ea typeface="ヒラギノ明朝 ProN W3" panose="02020300000000000000" pitchFamily="18" charset="-128"/>
                <a:sym typeface="Palatino" pitchFamily="2" charset="77"/>
              </a:defRPr>
            </a:lvl1pPr>
            <a:lvl2pPr marL="742950" indent="-285750">
              <a:defRPr sz="4000">
                <a:solidFill>
                  <a:srgbClr val="5F7BAE"/>
                </a:solidFill>
                <a:latin typeface="Palatino" pitchFamily="2" charset="77"/>
                <a:ea typeface="ヒラギノ明朝 ProN W3" panose="02020300000000000000" pitchFamily="18" charset="-128"/>
                <a:sym typeface="Palatino" pitchFamily="2" charset="77"/>
              </a:defRPr>
            </a:lvl2pPr>
            <a:lvl3pPr marL="1143000" indent="-228600">
              <a:defRPr sz="4000">
                <a:solidFill>
                  <a:srgbClr val="5F7BAE"/>
                </a:solidFill>
                <a:latin typeface="Palatino" pitchFamily="2" charset="77"/>
                <a:ea typeface="ヒラギノ明朝 ProN W3" panose="02020300000000000000" pitchFamily="18" charset="-128"/>
                <a:sym typeface="Palatino" pitchFamily="2" charset="77"/>
              </a:defRPr>
            </a:lvl3pPr>
            <a:lvl4pPr marL="1600200" indent="-228600">
              <a:defRPr sz="4000">
                <a:solidFill>
                  <a:srgbClr val="5F7BAE"/>
                </a:solidFill>
                <a:latin typeface="Palatino" pitchFamily="2" charset="77"/>
                <a:ea typeface="ヒラギノ明朝 ProN W3" panose="02020300000000000000" pitchFamily="18" charset="-128"/>
                <a:sym typeface="Palatino" pitchFamily="2" charset="77"/>
              </a:defRPr>
            </a:lvl4pPr>
            <a:lvl5pPr marL="2057400" indent="-228600">
              <a:defRPr sz="4000">
                <a:solidFill>
                  <a:srgbClr val="5F7BAE"/>
                </a:solidFill>
                <a:latin typeface="Palatino" pitchFamily="2" charset="77"/>
                <a:ea typeface="ヒラギノ明朝 ProN W3" panose="02020300000000000000" pitchFamily="18" charset="-128"/>
                <a:sym typeface="Palatino" pitchFamily="2" charset="77"/>
              </a:defRPr>
            </a:lvl5pPr>
            <a:lvl6pPr marL="2514600" indent="-228600" eaLnBrk="0" fontAlgn="base" hangingPunct="0">
              <a:spcBef>
                <a:spcPct val="0"/>
              </a:spcBef>
              <a:spcAft>
                <a:spcPct val="0"/>
              </a:spcAft>
              <a:defRPr sz="4000">
                <a:solidFill>
                  <a:srgbClr val="5F7BAE"/>
                </a:solidFill>
                <a:latin typeface="Palatino" pitchFamily="2" charset="77"/>
                <a:ea typeface="ヒラギノ明朝 ProN W3" panose="02020300000000000000" pitchFamily="18" charset="-128"/>
                <a:sym typeface="Palatino" pitchFamily="2" charset="77"/>
              </a:defRPr>
            </a:lvl6pPr>
            <a:lvl7pPr marL="2971800" indent="-228600" eaLnBrk="0" fontAlgn="base" hangingPunct="0">
              <a:spcBef>
                <a:spcPct val="0"/>
              </a:spcBef>
              <a:spcAft>
                <a:spcPct val="0"/>
              </a:spcAft>
              <a:defRPr sz="4000">
                <a:solidFill>
                  <a:srgbClr val="5F7BAE"/>
                </a:solidFill>
                <a:latin typeface="Palatino" pitchFamily="2" charset="77"/>
                <a:ea typeface="ヒラギノ明朝 ProN W3" panose="02020300000000000000" pitchFamily="18" charset="-128"/>
                <a:sym typeface="Palatino" pitchFamily="2" charset="77"/>
              </a:defRPr>
            </a:lvl7pPr>
            <a:lvl8pPr marL="3429000" indent="-228600" eaLnBrk="0" fontAlgn="base" hangingPunct="0">
              <a:spcBef>
                <a:spcPct val="0"/>
              </a:spcBef>
              <a:spcAft>
                <a:spcPct val="0"/>
              </a:spcAft>
              <a:defRPr sz="4000">
                <a:solidFill>
                  <a:srgbClr val="5F7BAE"/>
                </a:solidFill>
                <a:latin typeface="Palatino" pitchFamily="2" charset="77"/>
                <a:ea typeface="ヒラギノ明朝 ProN W3" panose="02020300000000000000" pitchFamily="18" charset="-128"/>
                <a:sym typeface="Palatino" pitchFamily="2" charset="77"/>
              </a:defRPr>
            </a:lvl8pPr>
            <a:lvl9pPr marL="3886200" indent="-228600" eaLnBrk="0" fontAlgn="base" hangingPunct="0">
              <a:spcBef>
                <a:spcPct val="0"/>
              </a:spcBef>
              <a:spcAft>
                <a:spcPct val="0"/>
              </a:spcAft>
              <a:defRPr sz="4000">
                <a:solidFill>
                  <a:srgbClr val="5F7BAE"/>
                </a:solidFill>
                <a:latin typeface="Palatino" pitchFamily="2" charset="77"/>
                <a:ea typeface="ヒラギノ明朝 ProN W3" panose="02020300000000000000" pitchFamily="18" charset="-128"/>
                <a:sym typeface="Palatino" pitchFamily="2" charset="77"/>
              </a:defRPr>
            </a:lvl9pPr>
          </a:lstStyle>
          <a:p>
            <a:fld id="{0A05BA27-B42B-B840-9198-D019D84BAA3E}" type="slidenum">
              <a:rPr lang="en-US" altLang="en-US" sz="1200"/>
              <a:pPr/>
              <a:t>19</a:t>
            </a:fld>
            <a:endParaRPr lang="en-US" altLang="en-US" sz="1200" dirty="0"/>
          </a:p>
        </p:txBody>
      </p:sp>
      <p:sp>
        <p:nvSpPr>
          <p:cNvPr id="39938" name="Rectangle 2">
            <a:extLst>
              <a:ext uri="{FF2B5EF4-FFF2-40B4-BE49-F238E27FC236}">
                <a16:creationId xmlns:a16="http://schemas.microsoft.com/office/drawing/2014/main" id="{2E4498B7-EEEA-6A47-9686-96EA01C77E81}"/>
              </a:ext>
            </a:extLst>
          </p:cNvPr>
          <p:cNvSpPr>
            <a:spLocks noGrp="1" noRot="1" noChangeAspect="1" noChangeArrowheads="1" noTextEdit="1"/>
          </p:cNvSpPr>
          <p:nvPr>
            <p:ph type="sldImg"/>
          </p:nvPr>
        </p:nvSpPr>
        <p:spPr>
          <a:ln/>
        </p:spPr>
      </p:sp>
      <p:sp>
        <p:nvSpPr>
          <p:cNvPr id="65539" name="Rectangle 3">
            <a:extLst>
              <a:ext uri="{FF2B5EF4-FFF2-40B4-BE49-F238E27FC236}">
                <a16:creationId xmlns:a16="http://schemas.microsoft.com/office/drawing/2014/main" id="{6984747E-E80D-0A47-A054-43C308F7AC9C}"/>
              </a:ext>
            </a:extLst>
          </p:cNvPr>
          <p:cNvSpPr>
            <a:spLocks noGrp="1"/>
          </p:cNvSpPr>
          <p:nvPr>
            <p:ph type="body" idx="1"/>
          </p:nvPr>
        </p:nvSpPr>
        <p:spPr/>
        <p:txBody>
          <a:bodyPr/>
          <a:lstStyle/>
          <a:p>
            <a:pPr eaLnBrk="1" hangingPunct="1">
              <a:defRPr/>
            </a:pPr>
            <a:endParaRPr lang="en-US" dirty="0">
              <a:cs typeface="+mn-cs"/>
            </a:endParaRPr>
          </a:p>
        </p:txBody>
      </p:sp>
    </p:spTree>
    <p:extLst>
      <p:ext uri="{BB962C8B-B14F-4D97-AF65-F5344CB8AC3E}">
        <p14:creationId xmlns:p14="http://schemas.microsoft.com/office/powerpoint/2010/main" val="21962032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More likely to have STD’s including HIV, precocious puberty, less sexual arousal, problems with lubrication, lack of orgasm, more sexual partners, earlier sexual intercourse, men—more ED and premature ejaculation—less satisfied with their sexual lives</a:t>
            </a:r>
          </a:p>
          <a:p>
            <a:r>
              <a:rPr lang="en-US" dirty="0"/>
              <a:t>2. Stress Hormones elevated, pelvic pain, reproductive health problems</a:t>
            </a:r>
          </a:p>
          <a:p>
            <a:r>
              <a:rPr lang="en-US" dirty="0"/>
              <a:t>3.CSA associated with taking greater sexual risks—</a:t>
            </a:r>
            <a:r>
              <a:rPr lang="en-US" dirty="0" err="1"/>
              <a:t>continnuum</a:t>
            </a:r>
            <a:r>
              <a:rPr lang="en-US" dirty="0"/>
              <a:t> of </a:t>
            </a:r>
            <a:r>
              <a:rPr lang="en-US" dirty="0" err="1"/>
              <a:t>revictmization</a:t>
            </a:r>
            <a:r>
              <a:rPr lang="en-US" dirty="0"/>
              <a:t>—learns to behave in sexually inappropriate ways—engaging in sex at an earlier age impaired ability to resist a sexual request—more likely to have affair—likely firefighter to deal with loneliness and other symptoms of CSA—damaged sexual consent decision mechanisms (parts who cannot make healthy sexual decisions due to dissociation, beliefs they are damaged goods, lack of attunement to their physical and emotional reactions)-also fire fighters tuning out</a:t>
            </a:r>
          </a:p>
          <a:p>
            <a:r>
              <a:rPr lang="en-US" dirty="0"/>
              <a:t>4.Psychological effects attempts to regain self-esteem, attention, power and control, depression, substance abuse, difficulties with trust—difficulties reality detecting mechanisms—told will get in trouble if they tell (Denise)—stay attached to someone who is hurting them-dissociation from feelings, body sensations, etc.—depressed and suicidal parts—feelings of helplessness, self-blame, devalued body image and </a:t>
            </a:r>
          </a:p>
          <a:p>
            <a:r>
              <a:rPr lang="en-US" dirty="0"/>
              <a:t>5. Impacts on interpersonal functioning (avoidant or anxious)—higher levels of attachment related avoidance—staying independent of partners one way is through Experience difficulties with adult relationship. Mistrust of men or women, feeling socially isolated, </a:t>
            </a:r>
            <a:r>
              <a:rPr lang="en-US" dirty="0" err="1"/>
              <a:t>difficulting</a:t>
            </a:r>
            <a:r>
              <a:rPr lang="en-US" dirty="0"/>
              <a:t> maintaining relationships, and dissatisfaction with relationships.</a:t>
            </a:r>
          </a:p>
          <a:p>
            <a:r>
              <a:rPr lang="en-US" dirty="0"/>
              <a:t>Feelings of detachment, lack of trust</a:t>
            </a:r>
          </a:p>
          <a:p>
            <a:r>
              <a:rPr lang="en-US" dirty="0"/>
              <a:t>High level so interpersonal relationship conflict</a:t>
            </a:r>
          </a:p>
          <a:p>
            <a:endParaRPr lang="en-US" dirty="0"/>
          </a:p>
        </p:txBody>
      </p:sp>
      <p:sp>
        <p:nvSpPr>
          <p:cNvPr id="4" name="Slide Number Placeholder 3"/>
          <p:cNvSpPr>
            <a:spLocks noGrp="1"/>
          </p:cNvSpPr>
          <p:nvPr>
            <p:ph type="sldNum" sz="quarter" idx="5"/>
          </p:nvPr>
        </p:nvSpPr>
        <p:spPr/>
        <p:txBody>
          <a:bodyPr/>
          <a:lstStyle/>
          <a:p>
            <a:fld id="{6C66E1D0-3DB4-F141-B36E-CA8EB542A413}" type="slidenum">
              <a:rPr lang="en-US" smtClean="0"/>
              <a:t>22</a:t>
            </a:fld>
            <a:endParaRPr lang="en-US" dirty="0"/>
          </a:p>
        </p:txBody>
      </p:sp>
    </p:spTree>
    <p:extLst>
      <p:ext uri="{BB962C8B-B14F-4D97-AF65-F5344CB8AC3E}">
        <p14:creationId xmlns:p14="http://schemas.microsoft.com/office/powerpoint/2010/main" val="40529640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Anxious: degree to which individuals fear rejection and abandonment</a:t>
            </a:r>
          </a:p>
          <a:p>
            <a:r>
              <a:rPr lang="en-US" sz="1200" kern="1200" dirty="0">
                <a:solidFill>
                  <a:schemeClr val="tx1"/>
                </a:solidFill>
                <a:effectLst/>
                <a:latin typeface="+mn-lt"/>
                <a:ea typeface="+mn-ea"/>
                <a:cs typeface="+mn-cs"/>
              </a:rPr>
              <a:t>Avoidant: degree to which individuals feel discomfort with emotional closeness</a:t>
            </a:r>
          </a:p>
          <a:p>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Sexual Trauma negatively associated with women’s and men’s sense of attachment security, attachment theory offers a good theoretical conceptualization of the association between CSA and later interpersonal difficulties</a:t>
            </a:r>
          </a:p>
          <a:p>
            <a:r>
              <a:rPr lang="en-US" sz="1200" kern="1200" dirty="0">
                <a:solidFill>
                  <a:schemeClr val="tx1"/>
                </a:solidFill>
                <a:effectLst/>
                <a:latin typeface="+mn-lt"/>
                <a:ea typeface="+mn-ea"/>
                <a:cs typeface="+mn-cs"/>
              </a:rPr>
              <a:t>Higher levels of anxious and avoidant attachment are related to less satisfying sexual relationships, higher levels of sexual dysfunction, different sexual intercourse frequencies (correlated with more sexual assault—avoidant)</a:t>
            </a:r>
          </a:p>
          <a:p>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Hyper activating or deactivating</a:t>
            </a:r>
          </a:p>
          <a:p>
            <a:r>
              <a:rPr lang="en-US" sz="1200" kern="1200" dirty="0">
                <a:solidFill>
                  <a:schemeClr val="tx1"/>
                </a:solidFill>
                <a:effectLst/>
                <a:latin typeface="+mn-lt"/>
                <a:ea typeface="+mn-ea"/>
                <a:cs typeface="+mn-cs"/>
              </a:rPr>
              <a:t>Both attachment styles associated less satisfying sexual experiences</a:t>
            </a:r>
          </a:p>
          <a:p>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Avoidant lower intercourse frequency in males and females</a:t>
            </a:r>
          </a:p>
          <a:p>
            <a:r>
              <a:rPr lang="en-US" sz="1200" kern="1200" dirty="0">
                <a:solidFill>
                  <a:schemeClr val="tx1"/>
                </a:solidFill>
                <a:effectLst/>
                <a:latin typeface="+mn-lt"/>
                <a:ea typeface="+mn-ea"/>
                <a:cs typeface="+mn-cs"/>
              </a:rPr>
              <a:t>Anxiously attached have more frequent sex—pushes for more sex as reassurance</a:t>
            </a:r>
          </a:p>
          <a:p>
            <a:r>
              <a:rPr lang="en-US" sz="1200" kern="1200" dirty="0">
                <a:solidFill>
                  <a:schemeClr val="tx1"/>
                </a:solidFill>
                <a:effectLst/>
                <a:latin typeface="+mn-lt"/>
                <a:ea typeface="+mn-ea"/>
                <a:cs typeface="+mn-cs"/>
              </a:rPr>
              <a:t>may use sex to achieve their non-sexual needs, for example ‘seeking love through sex and </a:t>
            </a:r>
            <a:r>
              <a:rPr lang="en-US" sz="1200" kern="1200" dirty="0" err="1">
                <a:solidFill>
                  <a:schemeClr val="tx1"/>
                </a:solidFill>
                <a:effectLst/>
                <a:latin typeface="+mn-lt"/>
                <a:ea typeface="+mn-ea"/>
                <a:cs typeface="+mn-cs"/>
              </a:rPr>
              <a:t>sexualising</a:t>
            </a:r>
            <a:r>
              <a:rPr lang="en-US" sz="1200" kern="1200" dirty="0">
                <a:solidFill>
                  <a:schemeClr val="tx1"/>
                </a:solidFill>
                <a:effectLst/>
                <a:latin typeface="+mn-lt"/>
                <a:ea typeface="+mn-ea"/>
                <a:cs typeface="+mn-cs"/>
              </a:rPr>
              <a:t> nonsexual relationships and using sex to manipulate others’. John withdraws more and Denise pushes for more sex as reassurance—John is determined to stay detached Denise is preoccupied by being loved.</a:t>
            </a:r>
          </a:p>
          <a:p>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Families where CSA takes place more problems with emotional regulation, more chaotic with less role clarity-did not have adaptive and flexible styles of relating.</a:t>
            </a:r>
          </a:p>
          <a:p>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Started therapy in a bunch of confusion—had moved in together and he wanted to marry her but decided to break it off—but wanted her to stay with him with no commitment—friends with benefit—Denise was hurt and angry—</a:t>
            </a:r>
          </a:p>
          <a:p>
            <a:endParaRPr lang="en-US" dirty="0"/>
          </a:p>
        </p:txBody>
      </p:sp>
      <p:sp>
        <p:nvSpPr>
          <p:cNvPr id="4" name="Slide Number Placeholder 3"/>
          <p:cNvSpPr>
            <a:spLocks noGrp="1"/>
          </p:cNvSpPr>
          <p:nvPr>
            <p:ph type="sldNum" sz="quarter" idx="5"/>
          </p:nvPr>
        </p:nvSpPr>
        <p:spPr/>
        <p:txBody>
          <a:bodyPr/>
          <a:lstStyle/>
          <a:p>
            <a:fld id="{6C66E1D0-3DB4-F141-B36E-CA8EB542A413}" type="slidenum">
              <a:rPr lang="en-US" smtClean="0"/>
              <a:t>23</a:t>
            </a:fld>
            <a:endParaRPr lang="en-US" dirty="0"/>
          </a:p>
        </p:txBody>
      </p:sp>
    </p:spTree>
    <p:extLst>
      <p:ext uri="{BB962C8B-B14F-4D97-AF65-F5344CB8AC3E}">
        <p14:creationId xmlns:p14="http://schemas.microsoft.com/office/powerpoint/2010/main" val="25043177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Anxious: degree to which individuals fear rejection and abandonment</a:t>
            </a:r>
          </a:p>
          <a:p>
            <a:r>
              <a:rPr lang="en-US" sz="1200" kern="1200" dirty="0">
                <a:solidFill>
                  <a:schemeClr val="tx1"/>
                </a:solidFill>
                <a:effectLst/>
                <a:latin typeface="+mn-lt"/>
                <a:ea typeface="+mn-ea"/>
                <a:cs typeface="+mn-cs"/>
              </a:rPr>
              <a:t>Avoidant: degree to which individuals feel discomfort with emotional closeness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Sexual Trauma negatively associated with women’s and men’s sense of attachment security, attachment theory offers a good theoretical conceptualization of the association between CSA and later interpersonal difficulties</a:t>
            </a:r>
          </a:p>
          <a:p>
            <a:r>
              <a:rPr lang="en-US" sz="1200" kern="1200" dirty="0">
                <a:solidFill>
                  <a:schemeClr val="tx1"/>
                </a:solidFill>
                <a:effectLst/>
                <a:latin typeface="+mn-lt"/>
                <a:ea typeface="+mn-ea"/>
                <a:cs typeface="+mn-cs"/>
              </a:rPr>
              <a:t>Higher levels of anxious and avoidant attachment are related to less satisfying sexual relationships, higher levels of sexual dysfunction, different sexual intercourse frequencies (correlated with more sexual assault—avoidant)</a:t>
            </a:r>
          </a:p>
          <a:p>
            <a:r>
              <a:rPr lang="en-US" sz="1200" kern="1200" dirty="0">
                <a:solidFill>
                  <a:schemeClr val="tx1"/>
                </a:solidFill>
                <a:effectLst/>
                <a:latin typeface="+mn-lt"/>
                <a:ea typeface="+mn-ea"/>
                <a:cs typeface="+mn-cs"/>
              </a:rPr>
              <a:t>Hyper activating or deactivating</a:t>
            </a:r>
          </a:p>
          <a:p>
            <a:r>
              <a:rPr lang="en-US" sz="1200" kern="1200" dirty="0">
                <a:solidFill>
                  <a:schemeClr val="tx1"/>
                </a:solidFill>
                <a:effectLst/>
                <a:latin typeface="+mn-lt"/>
                <a:ea typeface="+mn-ea"/>
                <a:cs typeface="+mn-cs"/>
              </a:rPr>
              <a:t>Both attachment styles associated less satisfying sexual experiences</a:t>
            </a:r>
          </a:p>
          <a:p>
            <a:r>
              <a:rPr lang="en-US" sz="1200" kern="1200" dirty="0">
                <a:solidFill>
                  <a:schemeClr val="tx1"/>
                </a:solidFill>
                <a:effectLst/>
                <a:latin typeface="+mn-lt"/>
                <a:ea typeface="+mn-ea"/>
                <a:cs typeface="+mn-cs"/>
              </a:rPr>
              <a:t>Avoidant lower intercourse frequency in males and females</a:t>
            </a:r>
          </a:p>
          <a:p>
            <a:r>
              <a:rPr lang="en-US" sz="1200" kern="1200" dirty="0">
                <a:solidFill>
                  <a:schemeClr val="tx1"/>
                </a:solidFill>
                <a:effectLst/>
                <a:latin typeface="+mn-lt"/>
                <a:ea typeface="+mn-ea"/>
                <a:cs typeface="+mn-cs"/>
              </a:rPr>
              <a:t>Anxiously attached have more frequent sex—pushes for more sex as reassurance</a:t>
            </a:r>
          </a:p>
          <a:p>
            <a:r>
              <a:rPr lang="en-US" sz="1200" kern="1200" dirty="0">
                <a:solidFill>
                  <a:schemeClr val="tx1"/>
                </a:solidFill>
                <a:effectLst/>
                <a:latin typeface="+mn-lt"/>
                <a:ea typeface="+mn-ea"/>
                <a:cs typeface="+mn-cs"/>
              </a:rPr>
              <a:t>may use sex to achieve their non-sexual needs, for example ‘seeking love through sex and </a:t>
            </a:r>
            <a:r>
              <a:rPr lang="en-US" sz="1200" kern="1200" dirty="0" err="1">
                <a:solidFill>
                  <a:schemeClr val="tx1"/>
                </a:solidFill>
                <a:effectLst/>
                <a:latin typeface="+mn-lt"/>
                <a:ea typeface="+mn-ea"/>
                <a:cs typeface="+mn-cs"/>
              </a:rPr>
              <a:t>sexualising</a:t>
            </a:r>
            <a:r>
              <a:rPr lang="en-US" sz="1200" kern="1200" dirty="0">
                <a:solidFill>
                  <a:schemeClr val="tx1"/>
                </a:solidFill>
                <a:effectLst/>
                <a:latin typeface="+mn-lt"/>
                <a:ea typeface="+mn-ea"/>
                <a:cs typeface="+mn-cs"/>
              </a:rPr>
              <a:t> nonsexual relationships and using sex to manipulate others’. John withdraws more and Denise pushes for more sex as reassurance—John is determined to stay detached Denise is preoccupied by being loved.</a:t>
            </a:r>
          </a:p>
          <a:p>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Families where CSA takes place more problems with emotional regulation, more chaotic with less role clarity-did not have adaptive and flexible styles of relating.</a:t>
            </a:r>
          </a:p>
          <a:p>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Started therapy in a bunch of confusion—had moved in together and he wanted to marry her but decided to break it off—but wanted her to stay with him with no commitment—friends with benefit—Denise was hurt and angry—</a:t>
            </a:r>
          </a:p>
          <a:p>
            <a:endParaRPr lang="en-US" dirty="0"/>
          </a:p>
        </p:txBody>
      </p:sp>
      <p:sp>
        <p:nvSpPr>
          <p:cNvPr id="4" name="Slide Number Placeholder 3"/>
          <p:cNvSpPr>
            <a:spLocks noGrp="1"/>
          </p:cNvSpPr>
          <p:nvPr>
            <p:ph type="sldNum" sz="quarter" idx="5"/>
          </p:nvPr>
        </p:nvSpPr>
        <p:spPr/>
        <p:txBody>
          <a:bodyPr/>
          <a:lstStyle/>
          <a:p>
            <a:fld id="{6C66E1D0-3DB4-F141-B36E-CA8EB542A413}" type="slidenum">
              <a:rPr lang="en-US" smtClean="0"/>
              <a:t>24</a:t>
            </a:fld>
            <a:endParaRPr lang="en-US" dirty="0"/>
          </a:p>
        </p:txBody>
      </p:sp>
    </p:spTree>
    <p:extLst>
      <p:ext uri="{BB962C8B-B14F-4D97-AF65-F5344CB8AC3E}">
        <p14:creationId xmlns:p14="http://schemas.microsoft.com/office/powerpoint/2010/main" val="1657156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C66E1D0-3DB4-F141-B36E-CA8EB542A413}" type="slidenum">
              <a:rPr lang="en-US" smtClean="0"/>
              <a:t>25</a:t>
            </a:fld>
            <a:endParaRPr lang="en-US" dirty="0"/>
          </a:p>
        </p:txBody>
      </p:sp>
    </p:spTree>
    <p:extLst>
      <p:ext uri="{BB962C8B-B14F-4D97-AF65-F5344CB8AC3E}">
        <p14:creationId xmlns:p14="http://schemas.microsoft.com/office/powerpoint/2010/main" val="4016471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C66E1D0-3DB4-F141-B36E-CA8EB542A413}" type="slidenum">
              <a:rPr lang="en-US" smtClean="0"/>
              <a:t>29</a:t>
            </a:fld>
            <a:endParaRPr lang="en-US"/>
          </a:p>
        </p:txBody>
      </p:sp>
    </p:spTree>
    <p:extLst>
      <p:ext uri="{BB962C8B-B14F-4D97-AF65-F5344CB8AC3E}">
        <p14:creationId xmlns:p14="http://schemas.microsoft.com/office/powerpoint/2010/main" val="1469326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Background with sex offenders.</a:t>
            </a:r>
          </a:p>
          <a:p>
            <a:r>
              <a:rPr lang="en-US" dirty="0"/>
              <a:t>Talk about IFS background, trainer IFIO background trainer-Continuity Program</a:t>
            </a:r>
          </a:p>
          <a:p>
            <a:endParaRPr lang="en-US" dirty="0"/>
          </a:p>
        </p:txBody>
      </p:sp>
      <p:sp>
        <p:nvSpPr>
          <p:cNvPr id="4" name="Slide Number Placeholder 3"/>
          <p:cNvSpPr>
            <a:spLocks noGrp="1"/>
          </p:cNvSpPr>
          <p:nvPr>
            <p:ph type="sldNum" sz="quarter" idx="5"/>
          </p:nvPr>
        </p:nvSpPr>
        <p:spPr/>
        <p:txBody>
          <a:bodyPr/>
          <a:lstStyle/>
          <a:p>
            <a:fld id="{6C66E1D0-3DB4-F141-B36E-CA8EB542A413}" type="slidenum">
              <a:rPr lang="en-US" smtClean="0"/>
              <a:t>2</a:t>
            </a:fld>
            <a:endParaRPr lang="en-US" dirty="0"/>
          </a:p>
        </p:txBody>
      </p:sp>
    </p:spTree>
    <p:extLst>
      <p:ext uri="{BB962C8B-B14F-4D97-AF65-F5344CB8AC3E}">
        <p14:creationId xmlns:p14="http://schemas.microsoft.com/office/powerpoint/2010/main" val="5138523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Why I think courageous communication is part of healing?</a:t>
            </a:r>
          </a:p>
          <a:p>
            <a:r>
              <a:rPr lang="en-US" sz="1200" kern="1200" dirty="0">
                <a:solidFill>
                  <a:schemeClr val="tx1"/>
                </a:solidFill>
                <a:effectLst/>
                <a:latin typeface="+mn-lt"/>
                <a:ea typeface="+mn-ea"/>
                <a:cs typeface="+mn-cs"/>
              </a:rPr>
              <a:t>As I started to make it safe enough for her to have a voice with him—she started reported that things began to shift</a:t>
            </a:r>
          </a:p>
          <a:p>
            <a:r>
              <a:rPr lang="en-US" sz="1200" kern="1200" dirty="0">
                <a:solidFill>
                  <a:schemeClr val="tx1"/>
                </a:solidFill>
                <a:effectLst/>
                <a:latin typeface="+mn-lt"/>
                <a:ea typeface="+mn-ea"/>
                <a:cs typeface="+mn-cs"/>
              </a:rPr>
              <a:t>Got voice back—helps people get their voice—helps the trauma survivor reclaim the parts of themselves that have to be silent</a:t>
            </a:r>
          </a:p>
          <a:p>
            <a:r>
              <a:rPr lang="en-US" sz="1200" kern="1200" dirty="0">
                <a:solidFill>
                  <a:schemeClr val="tx1"/>
                </a:solidFill>
                <a:effectLst/>
                <a:latin typeface="+mn-lt"/>
                <a:ea typeface="+mn-ea"/>
                <a:cs typeface="+mn-cs"/>
              </a:rPr>
              <a:t>She went to the sex to feel more secure but had to quiet to stay connected.</a:t>
            </a:r>
          </a:p>
          <a:p>
            <a:endParaRPr lang="en-US" dirty="0"/>
          </a:p>
        </p:txBody>
      </p:sp>
      <p:sp>
        <p:nvSpPr>
          <p:cNvPr id="4" name="Slide Number Placeholder 3"/>
          <p:cNvSpPr>
            <a:spLocks noGrp="1"/>
          </p:cNvSpPr>
          <p:nvPr>
            <p:ph type="sldNum" sz="quarter" idx="5"/>
          </p:nvPr>
        </p:nvSpPr>
        <p:spPr/>
        <p:txBody>
          <a:bodyPr/>
          <a:lstStyle/>
          <a:p>
            <a:fld id="{6C66E1D0-3DB4-F141-B36E-CA8EB542A413}" type="slidenum">
              <a:rPr lang="en-US" smtClean="0"/>
              <a:t>33</a:t>
            </a:fld>
            <a:endParaRPr lang="en-US" dirty="0"/>
          </a:p>
        </p:txBody>
      </p:sp>
    </p:spTree>
    <p:extLst>
      <p:ext uri="{BB962C8B-B14F-4D97-AF65-F5344CB8AC3E}">
        <p14:creationId xmlns:p14="http://schemas.microsoft.com/office/powerpoint/2010/main" val="25463159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93547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Twofold witnessing—couple therapist witnesses the reenactment of the trauma within the couple relationship—e.g. John’s fantasizes were wounding Denise’s unsafe exile</a:t>
            </a:r>
          </a:p>
          <a:p>
            <a:r>
              <a:rPr lang="en-US" sz="1200" kern="1200" dirty="0">
                <a:solidFill>
                  <a:schemeClr val="tx1"/>
                </a:solidFill>
                <a:effectLst/>
                <a:latin typeface="+mn-lt"/>
                <a:ea typeface="+mn-ea"/>
                <a:cs typeface="+mn-cs"/>
              </a:rPr>
              <a:t>The survivor’s partner witnesses the trauma’s effect on the survivor’s parts</a:t>
            </a:r>
          </a:p>
          <a:p>
            <a:endParaRPr lang="en-US" dirty="0"/>
          </a:p>
        </p:txBody>
      </p:sp>
      <p:sp>
        <p:nvSpPr>
          <p:cNvPr id="4" name="Slide Number Placeholder 3"/>
          <p:cNvSpPr>
            <a:spLocks noGrp="1"/>
          </p:cNvSpPr>
          <p:nvPr>
            <p:ph type="sldNum" sz="quarter" idx="5"/>
          </p:nvPr>
        </p:nvSpPr>
        <p:spPr/>
        <p:txBody>
          <a:bodyPr/>
          <a:lstStyle/>
          <a:p>
            <a:fld id="{6C66E1D0-3DB4-F141-B36E-CA8EB542A413}" type="slidenum">
              <a:rPr lang="en-US" smtClean="0"/>
              <a:t>36</a:t>
            </a:fld>
            <a:endParaRPr lang="en-US" dirty="0"/>
          </a:p>
        </p:txBody>
      </p:sp>
    </p:spTree>
    <p:extLst>
      <p:ext uri="{BB962C8B-B14F-4D97-AF65-F5344CB8AC3E}">
        <p14:creationId xmlns:p14="http://schemas.microsoft.com/office/powerpoint/2010/main" val="11158780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Shape 175"/>
          <p:cNvSpPr>
            <a:spLocks noGrp="1" noRot="1" noChangeAspect="1"/>
          </p:cNvSpPr>
          <p:nvPr>
            <p:ph type="sldImg"/>
          </p:nvPr>
        </p:nvSpPr>
        <p:spPr>
          <a:prstGeom prst="rect">
            <a:avLst/>
          </a:prstGeom>
        </p:spPr>
        <p:txBody>
          <a:bodyPr/>
          <a:lstStyle/>
          <a:p>
            <a:endParaRPr dirty="0"/>
          </a:p>
        </p:txBody>
      </p:sp>
      <p:sp>
        <p:nvSpPr>
          <p:cNvPr id="176" name="Shape 176"/>
          <p:cNvSpPr>
            <a:spLocks noGrp="1"/>
          </p:cNvSpPr>
          <p:nvPr>
            <p:ph type="body" sz="quarter" idx="1"/>
          </p:nvPr>
        </p:nvSpPr>
        <p:spPr>
          <a:prstGeom prst="rect">
            <a:avLst/>
          </a:prstGeom>
        </p:spPr>
        <p:txBody>
          <a:bodyPr/>
          <a:lstStyle/>
          <a:p>
            <a:r>
              <a:rPr dirty="0"/>
              <a:t>Highlight the body scan—unblended</a:t>
            </a:r>
          </a:p>
        </p:txBody>
      </p:sp>
    </p:spTree>
    <p:extLst>
      <p:ext uri="{BB962C8B-B14F-4D97-AF65-F5344CB8AC3E}">
        <p14:creationId xmlns:p14="http://schemas.microsoft.com/office/powerpoint/2010/main" val="19016586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 name="Shape 184"/>
          <p:cNvSpPr>
            <a:spLocks noGrp="1" noRot="1" noChangeAspect="1"/>
          </p:cNvSpPr>
          <p:nvPr>
            <p:ph type="sldImg"/>
          </p:nvPr>
        </p:nvSpPr>
        <p:spPr>
          <a:prstGeom prst="rect">
            <a:avLst/>
          </a:prstGeom>
        </p:spPr>
        <p:txBody>
          <a:bodyPr/>
          <a:lstStyle/>
          <a:p>
            <a:endParaRPr dirty="0"/>
          </a:p>
        </p:txBody>
      </p:sp>
      <p:sp>
        <p:nvSpPr>
          <p:cNvPr id="185" name="Shape 185"/>
          <p:cNvSpPr>
            <a:spLocks noGrp="1"/>
          </p:cNvSpPr>
          <p:nvPr>
            <p:ph type="body" sz="quarter" idx="1"/>
          </p:nvPr>
        </p:nvSpPr>
        <p:spPr>
          <a:prstGeom prst="rect">
            <a:avLst/>
          </a:prstGeom>
        </p:spPr>
        <p:txBody>
          <a:bodyPr/>
          <a:lstStyle/>
          <a:p>
            <a:r>
              <a:rPr dirty="0"/>
              <a:t>Stay here for a second—working with somebody they are going to disclose—years of the inability to talk about it—maybe they didn’t even know—she knew but didn’t know exactly what happened—maybe they just figured it out themselves—told a therapist for the first time—distancer and the avoider causes a lot of hurt—male female dilemma—tonight’s not a good night—much much deeper—it felt true-now you are asking people to go beneath that they thought for so long-repair—in both directions</a:t>
            </a:r>
          </a:p>
        </p:txBody>
      </p:sp>
    </p:spTree>
    <p:extLst>
      <p:ext uri="{BB962C8B-B14F-4D97-AF65-F5344CB8AC3E}">
        <p14:creationId xmlns:p14="http://schemas.microsoft.com/office/powerpoint/2010/main" val="7357774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C66E1D0-3DB4-F141-B36E-CA8EB542A413}" type="slidenum">
              <a:rPr lang="en-US" smtClean="0"/>
              <a:t>6</a:t>
            </a:fld>
            <a:endParaRPr lang="en-US" dirty="0"/>
          </a:p>
        </p:txBody>
      </p:sp>
    </p:spTree>
    <p:extLst>
      <p:ext uri="{BB962C8B-B14F-4D97-AF65-F5344CB8AC3E}">
        <p14:creationId xmlns:p14="http://schemas.microsoft.com/office/powerpoint/2010/main" val="8041555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Grounding and Intentions (also any parts who have been hurt sexually can be protected.</a:t>
            </a:r>
          </a:p>
          <a:p>
            <a:endParaRPr lang="en-US" dirty="0"/>
          </a:p>
        </p:txBody>
      </p:sp>
      <p:sp>
        <p:nvSpPr>
          <p:cNvPr id="4" name="Slide Number Placeholder 3"/>
          <p:cNvSpPr>
            <a:spLocks noGrp="1"/>
          </p:cNvSpPr>
          <p:nvPr>
            <p:ph type="sldNum" sz="quarter" idx="5"/>
          </p:nvPr>
        </p:nvSpPr>
        <p:spPr/>
        <p:txBody>
          <a:bodyPr/>
          <a:lstStyle/>
          <a:p>
            <a:fld id="{6C66E1D0-3DB4-F141-B36E-CA8EB542A413}" type="slidenum">
              <a:rPr lang="en-US" smtClean="0"/>
              <a:t>7</a:t>
            </a:fld>
            <a:endParaRPr lang="en-US" dirty="0"/>
          </a:p>
        </p:txBody>
      </p:sp>
    </p:spTree>
    <p:extLst>
      <p:ext uri="{BB962C8B-B14F-4D97-AF65-F5344CB8AC3E}">
        <p14:creationId xmlns:p14="http://schemas.microsoft.com/office/powerpoint/2010/main" val="493157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Bulimia—compulsive binge eating and then purgining have shame, self-loathing, and embarrassment—saw a lot of variety in his patients</a:t>
            </a:r>
          </a:p>
          <a:p>
            <a:endParaRPr lang="en-US" dirty="0"/>
          </a:p>
          <a:p>
            <a:r>
              <a:rPr lang="en-US" dirty="0"/>
              <a:t>Used beginners mind developed model in this open and collaborative spirit. Therapist lose preconception</a:t>
            </a:r>
          </a:p>
          <a:p>
            <a:r>
              <a:rPr lang="en-US" dirty="0"/>
              <a:t>See individuals a systems.</a:t>
            </a:r>
          </a:p>
          <a:p>
            <a:r>
              <a:rPr lang="en-US" dirty="0"/>
              <a:t>Had clients separate from extreme parts</a:t>
            </a:r>
          </a:p>
          <a:p>
            <a:r>
              <a:rPr lang="en-US" dirty="0"/>
              <a:t>They would shift quickly into compassionate or curious state of mind Clients would call it their True Self or Core Self</a:t>
            </a:r>
          </a:p>
          <a:p>
            <a:r>
              <a:rPr lang="en-US" dirty="0"/>
              <a:t>Eastern religions see it as a passive, nonjudgmental observer or witness, rather than an active, compassionate leaders</a:t>
            </a:r>
          </a:p>
          <a:p>
            <a:r>
              <a:rPr lang="en-US" dirty="0"/>
              <a:t>Everyone has a Self no matter how severe the symptoms or how polarized the internal system.</a:t>
            </a:r>
          </a:p>
        </p:txBody>
      </p:sp>
      <p:sp>
        <p:nvSpPr>
          <p:cNvPr id="4" name="Slide Number Placeholder 3"/>
          <p:cNvSpPr>
            <a:spLocks noGrp="1"/>
          </p:cNvSpPr>
          <p:nvPr>
            <p:ph type="sldNum" sz="quarter" idx="10"/>
          </p:nvPr>
        </p:nvSpPr>
        <p:spPr/>
        <p:txBody>
          <a:bodyPr/>
          <a:lstStyle/>
          <a:p>
            <a:fld id="{39BBCFE8-3CDC-E149-926E-DCA85501F454}" type="slidenum">
              <a:rPr lang="en-US" smtClean="0"/>
              <a:t>8</a:t>
            </a:fld>
            <a:endParaRPr lang="en-US" dirty="0"/>
          </a:p>
        </p:txBody>
      </p:sp>
    </p:spTree>
    <p:extLst>
      <p:ext uri="{BB962C8B-B14F-4D97-AF65-F5344CB8AC3E}">
        <p14:creationId xmlns:p14="http://schemas.microsoft.com/office/powerpoint/2010/main" val="1149374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1F2C55-657A-8F48-AEEE-661C34040FFA}" type="slidenum">
              <a:rPr lang="en-US"/>
              <a:pPr/>
              <a:t>9</a:t>
            </a:fld>
            <a:endParaRPr lang="en-US" dirty="0"/>
          </a:p>
        </p:txBody>
      </p:sp>
      <p:sp>
        <p:nvSpPr>
          <p:cNvPr id="59394"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59395" name="Rectangle 3"/>
          <p:cNvSpPr>
            <a:spLocks noGrp="1" noChangeArrowheads="1"/>
          </p:cNvSpPr>
          <p:nvPr>
            <p:ph type="body" idx="1"/>
          </p:nvPr>
        </p:nvSpPr>
        <p:spPr/>
        <p:txBody>
          <a:bodyPr/>
          <a:lstStyle/>
          <a:p>
            <a:r>
              <a:rPr lang="en-US" dirty="0"/>
              <a:t>Dick developed the model through listening—not interpreting—(give example of Freud)—support their theories more than their clients</a:t>
            </a:r>
          </a:p>
          <a:p>
            <a:r>
              <a:rPr lang="en-US" dirty="0"/>
              <a:t>People are seen to have all the resources they need.</a:t>
            </a:r>
          </a:p>
          <a:p>
            <a:endParaRPr lang="en-US" dirty="0"/>
          </a:p>
          <a:p>
            <a:r>
              <a:rPr lang="en-US" dirty="0"/>
              <a:t>Multiplicity of mind—carl Jung (complexes negative parts and archetypes—positive)  Roberta Assagioli—psychosynthesis—both of these theorists talked about Self also Perl’s Gestalt </a:t>
            </a:r>
          </a:p>
          <a:p>
            <a:endParaRPr lang="en-US" dirty="0"/>
          </a:p>
          <a:p>
            <a:r>
              <a:rPr lang="en-US" dirty="0"/>
              <a:t>Ego self—Self inner healer. </a:t>
            </a:r>
          </a:p>
          <a:p>
            <a:endParaRPr lang="en-US" dirty="0"/>
          </a:p>
          <a:p>
            <a:r>
              <a:rPr lang="en-US" dirty="0"/>
              <a:t>Dick began exploring the inner system—through his marriage and family work</a:t>
            </a:r>
          </a:p>
          <a:p>
            <a:endParaRPr lang="en-US" dirty="0"/>
          </a:p>
          <a:p>
            <a:r>
              <a:rPr lang="en-US" dirty="0"/>
              <a:t>Unconscious contains a resource—positive intention for the person</a:t>
            </a:r>
          </a:p>
        </p:txBody>
      </p:sp>
    </p:spTree>
    <p:extLst>
      <p:ext uri="{BB962C8B-B14F-4D97-AF65-F5344CB8AC3E}">
        <p14:creationId xmlns:p14="http://schemas.microsoft.com/office/powerpoint/2010/main" val="27864041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Sub-personalities or inner people to be respected attribute to them human qualities and responses. </a:t>
            </a:r>
          </a:p>
          <a:p>
            <a:endParaRPr lang="en-US" dirty="0"/>
          </a:p>
          <a:p>
            <a:r>
              <a:rPr lang="en-US" dirty="0"/>
              <a:t>System: any entity whose parts relate to one another in a pattern</a:t>
            </a:r>
          </a:p>
          <a:p>
            <a:endParaRPr lang="en-US" dirty="0"/>
          </a:p>
          <a:p>
            <a:r>
              <a:rPr lang="en-US" dirty="0"/>
              <a:t>A system has smaller systems but is also part of a larger systems</a:t>
            </a:r>
          </a:p>
        </p:txBody>
      </p:sp>
      <p:sp>
        <p:nvSpPr>
          <p:cNvPr id="4" name="Slide Number Placeholder 3"/>
          <p:cNvSpPr>
            <a:spLocks noGrp="1"/>
          </p:cNvSpPr>
          <p:nvPr>
            <p:ph type="sldNum" sz="quarter" idx="10"/>
          </p:nvPr>
        </p:nvSpPr>
        <p:spPr/>
        <p:txBody>
          <a:bodyPr/>
          <a:lstStyle/>
          <a:p>
            <a:fld id="{39BBCFE8-3CDC-E149-926E-DCA85501F454}" type="slidenum">
              <a:rPr lang="en-US" smtClean="0"/>
              <a:t>10</a:t>
            </a:fld>
            <a:endParaRPr lang="en-US" dirty="0"/>
          </a:p>
        </p:txBody>
      </p:sp>
    </p:spTree>
    <p:extLst>
      <p:ext uri="{BB962C8B-B14F-4D97-AF65-F5344CB8AC3E}">
        <p14:creationId xmlns:p14="http://schemas.microsoft.com/office/powerpoint/2010/main" val="13436746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A4597DB-94E8-EA47-9B27-9D008B1305EE}" type="slidenum">
              <a:rPr lang="en-US"/>
              <a:pPr/>
              <a:t>11</a:t>
            </a:fld>
            <a:endParaRPr lang="en-US" dirty="0"/>
          </a:p>
        </p:txBody>
      </p:sp>
      <p:sp>
        <p:nvSpPr>
          <p:cNvPr id="60418"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60419" name="Rectangle 3"/>
          <p:cNvSpPr>
            <a:spLocks noGrp="1" noChangeArrowheads="1"/>
          </p:cNvSpPr>
          <p:nvPr>
            <p:ph type="body" idx="1"/>
          </p:nvPr>
        </p:nvSpPr>
        <p:spPr/>
        <p:txBody>
          <a:bodyPr/>
          <a:lstStyle/>
          <a:p>
            <a:r>
              <a:rPr lang="en-US" dirty="0"/>
              <a:t>Balance—parts can function to their full potential without burdens—harmony—each part finds its best role it is best suited—opposition of harmony is polarization—need leadership from Self</a:t>
            </a:r>
          </a:p>
          <a:p>
            <a:r>
              <a:rPr lang="en-US" dirty="0"/>
              <a:t>Trauma freezing or fixating members of the system at the -developing system will also be constrained if it accumulates burdens along the way—trauma (throws out of balance). These frozen members not only are no. longer available to help but their extreme emotions further constrain the system and force other members into hyper protective roles. </a:t>
            </a:r>
          </a:p>
          <a:p>
            <a:endParaRPr lang="en-US" dirty="0"/>
          </a:p>
          <a:p>
            <a:r>
              <a:rPr lang="en-US" dirty="0"/>
              <a:t>Four principals: balance, harmony, leadership, and development.</a:t>
            </a:r>
          </a:p>
        </p:txBody>
      </p:sp>
    </p:spTree>
    <p:extLst>
      <p:ext uri="{BB962C8B-B14F-4D97-AF65-F5344CB8AC3E}">
        <p14:creationId xmlns:p14="http://schemas.microsoft.com/office/powerpoint/2010/main" val="2262471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195D86E-78C0-AE48-98B2-72AB5795FFBF}" type="slidenum">
              <a:rPr lang="en-US"/>
              <a:pPr/>
              <a:t>12</a:t>
            </a:fld>
            <a:endParaRPr lang="en-US"/>
          </a:p>
        </p:txBody>
      </p:sp>
      <p:sp>
        <p:nvSpPr>
          <p:cNvPr id="6349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6349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1196679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a:t>10/13/20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a:t>10/13/20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a:t>10/13/20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a:t>10/13/20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a:t>10/13/20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a:t>10/13/20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a:t>10/13/20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a:t>10/13/20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a:t>10/13/20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3" name="Image"/>
          <p:cNvSpPr>
            <a:spLocks noGrp="1"/>
          </p:cNvSpPr>
          <p:nvPr>
            <p:ph type="pic" idx="13"/>
          </p:nvPr>
        </p:nvSpPr>
        <p:spPr>
          <a:xfrm>
            <a:off x="583406" y="71438"/>
            <a:ext cx="11025188" cy="5512594"/>
          </a:xfrm>
          <a:prstGeom prst="rect">
            <a:avLst/>
          </a:prstGeom>
          <a:ln w="9525">
            <a:round/>
          </a:ln>
        </p:spPr>
        <p:txBody>
          <a:bodyPr lIns="91439" tIns="45719" rIns="91439" bIns="45719" anchor="t">
            <a:noAutofit/>
          </a:bodyPr>
          <a:lstStyle/>
          <a:p>
            <a:endParaRPr dirty="0"/>
          </a:p>
        </p:txBody>
      </p:sp>
      <p:sp>
        <p:nvSpPr>
          <p:cNvPr id="24" name="Title Text"/>
          <p:cNvSpPr txBox="1">
            <a:spLocks noGrp="1"/>
          </p:cNvSpPr>
          <p:nvPr>
            <p:ph type="title"/>
          </p:nvPr>
        </p:nvSpPr>
        <p:spPr>
          <a:xfrm>
            <a:off x="476250" y="4991695"/>
            <a:ext cx="11239500" cy="785813"/>
          </a:xfrm>
          <a:prstGeom prst="rect">
            <a:avLst/>
          </a:prstGeom>
        </p:spPr>
        <p:txBody>
          <a:bodyPr anchor="b"/>
          <a:lstStyle/>
          <a:p>
            <a:r>
              <a:t>Title Text</a:t>
            </a:r>
          </a:p>
        </p:txBody>
      </p:sp>
      <p:sp>
        <p:nvSpPr>
          <p:cNvPr id="25" name="Body Level One…"/>
          <p:cNvSpPr txBox="1">
            <a:spLocks noGrp="1"/>
          </p:cNvSpPr>
          <p:nvPr>
            <p:ph type="body" sz="quarter" idx="1"/>
          </p:nvPr>
        </p:nvSpPr>
        <p:spPr>
          <a:xfrm>
            <a:off x="476250" y="5813227"/>
            <a:ext cx="11239500" cy="589359"/>
          </a:xfrm>
          <a:prstGeom prst="rect">
            <a:avLst/>
          </a:prstGeom>
        </p:spPr>
        <p:txBody>
          <a:bodyPr anchor="t"/>
          <a:lstStyle>
            <a:lvl1pPr marL="0" indent="0">
              <a:lnSpc>
                <a:spcPct val="120000"/>
              </a:lnSpc>
              <a:spcBef>
                <a:spcPts val="0"/>
              </a:spcBef>
              <a:buSzTx/>
              <a:buNone/>
              <a:defRPr sz="1687"/>
            </a:lvl1pPr>
            <a:lvl2pPr marL="0" indent="0">
              <a:lnSpc>
                <a:spcPct val="120000"/>
              </a:lnSpc>
              <a:spcBef>
                <a:spcPts val="0"/>
              </a:spcBef>
              <a:buSzTx/>
              <a:buNone/>
              <a:defRPr sz="1687"/>
            </a:lvl2pPr>
            <a:lvl3pPr marL="0" indent="0">
              <a:lnSpc>
                <a:spcPct val="120000"/>
              </a:lnSpc>
              <a:spcBef>
                <a:spcPts val="0"/>
              </a:spcBef>
              <a:buSzTx/>
              <a:buNone/>
              <a:defRPr sz="1687"/>
            </a:lvl3pPr>
            <a:lvl4pPr marL="0" indent="0">
              <a:lnSpc>
                <a:spcPct val="120000"/>
              </a:lnSpc>
              <a:spcBef>
                <a:spcPts val="0"/>
              </a:spcBef>
              <a:buSzTx/>
              <a:buNone/>
              <a:defRPr sz="1687"/>
            </a:lvl4pPr>
            <a:lvl5pPr marL="0" indent="0">
              <a:lnSpc>
                <a:spcPct val="120000"/>
              </a:lnSpc>
              <a:spcBef>
                <a:spcPts val="0"/>
              </a:spcBef>
              <a:buSzTx/>
              <a:buNone/>
              <a:defRPr sz="1687"/>
            </a:lvl5pPr>
          </a:lstStyle>
          <a:p>
            <a:r>
              <a:t>Body Level One</a:t>
            </a:r>
          </a:p>
          <a:p>
            <a:pPr lvl="1"/>
            <a:r>
              <a:t>Body Level Two</a:t>
            </a:r>
          </a:p>
          <a:p>
            <a:pPr lvl="2"/>
            <a:r>
              <a:t>Body Level Three</a:t>
            </a:r>
          </a:p>
          <a:p>
            <a:pPr lvl="3"/>
            <a:r>
              <a:t>Body Level Four</a:t>
            </a:r>
          </a:p>
          <a:p>
            <a:pPr lvl="4"/>
            <a:r>
              <a:t>Body Level Five</a:t>
            </a:r>
          </a:p>
        </p:txBody>
      </p:sp>
      <p:sp>
        <p:nvSpPr>
          <p:cNvPr id="26"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extLst>
      <p:ext uri="{BB962C8B-B14F-4D97-AF65-F5344CB8AC3E}">
        <p14:creationId xmlns:p14="http://schemas.microsoft.com/office/powerpoint/2010/main" val="713723752"/>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pic>
        <p:nvPicPr>
          <p:cNvPr id="8" name="Picture 7" descr="Overlay-ContentSlides.png"/>
          <p:cNvPicPr>
            <a:picLocks noChangeAspect="1"/>
          </p:cNvPicPr>
          <p:nvPr/>
        </p:nvPicPr>
        <p:blipFill>
          <a:blip r:embed="rId2"/>
          <a:stretch>
            <a:fillRect/>
          </a:stretch>
        </p:blipFill>
        <p:spPr>
          <a:xfrm>
            <a:off x="201183" y="186645"/>
            <a:ext cx="11769688" cy="6483096"/>
          </a:xfrm>
          <a:prstGeom prst="rect">
            <a:avLst/>
          </a:prstGeom>
        </p:spPr>
      </p:pic>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0C3AAD85-08B3-9747-BEDC-2274056012B4}" type="datetimeFigureOut">
              <a:rPr lang="en-US" smtClean="0"/>
              <a:t>10/13/20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2409346-CA37-0E48-82DB-D2963C610F74}" type="slidenum">
              <a:rPr lang="en-US" smtClean="0"/>
              <a:t>‹#›</a:t>
            </a:fld>
            <a:endParaRPr lang="en-US" dirty="0"/>
          </a:p>
        </p:txBody>
      </p:sp>
    </p:spTree>
    <p:extLst>
      <p:ext uri="{BB962C8B-B14F-4D97-AF65-F5344CB8AC3E}">
        <p14:creationId xmlns:p14="http://schemas.microsoft.com/office/powerpoint/2010/main" val="3786374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a:t>10/13/20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Title &amp; Bullets">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64" name="Title Text"/>
          <p:cNvSpPr txBox="1">
            <a:spLocks noGrp="1"/>
          </p:cNvSpPr>
          <p:nvPr>
            <p:ph type="title"/>
          </p:nvPr>
        </p:nvSpPr>
        <p:spPr>
          <a:xfrm>
            <a:off x="1845469" y="107156"/>
            <a:ext cx="9144000" cy="1821656"/>
          </a:xfrm>
          <a:prstGeom prst="rect">
            <a:avLst/>
          </a:prstGeom>
        </p:spPr>
        <p:txBody>
          <a:bodyPr anchor="ctr"/>
          <a:lstStyle>
            <a:lvl1pPr>
              <a:defRPr sz="4781"/>
            </a:lvl1pPr>
          </a:lstStyle>
          <a:p>
            <a:r>
              <a:t>Title Text</a:t>
            </a:r>
          </a:p>
        </p:txBody>
      </p:sp>
      <p:sp>
        <p:nvSpPr>
          <p:cNvPr id="65" name="Body Level One…"/>
          <p:cNvSpPr txBox="1">
            <a:spLocks noGrp="1"/>
          </p:cNvSpPr>
          <p:nvPr>
            <p:ph type="body" idx="1"/>
          </p:nvPr>
        </p:nvSpPr>
        <p:spPr>
          <a:xfrm>
            <a:off x="1845469" y="1928813"/>
            <a:ext cx="9144000" cy="4107656"/>
          </a:xfrm>
          <a:prstGeom prst="rect">
            <a:avLst/>
          </a:prstGeom>
        </p:spPr>
        <p:txBody>
          <a:bodyPr anchor="ctr"/>
          <a:lstStyle>
            <a:lvl1pPr marL="383963" indent="-383963" algn="l">
              <a:spcBef>
                <a:spcPts val="3516"/>
              </a:spcBef>
              <a:buSzPct val="35000"/>
              <a:buBlip>
                <a:blip r:embed="rId3"/>
              </a:buBlip>
              <a:defRPr sz="2812"/>
            </a:lvl1pPr>
            <a:lvl2pPr marL="767926" indent="-383963" algn="l">
              <a:spcBef>
                <a:spcPts val="3516"/>
              </a:spcBef>
              <a:buSzPct val="35000"/>
              <a:buBlip>
                <a:blip r:embed="rId3"/>
              </a:buBlip>
              <a:defRPr sz="2812"/>
            </a:lvl2pPr>
            <a:lvl3pPr marL="1151889" indent="-383963" algn="l">
              <a:spcBef>
                <a:spcPts val="3516"/>
              </a:spcBef>
              <a:buSzPct val="35000"/>
              <a:buBlip>
                <a:blip r:embed="rId3"/>
              </a:buBlip>
              <a:defRPr sz="2812"/>
            </a:lvl3pPr>
            <a:lvl4pPr marL="1535852" indent="-383963" algn="l">
              <a:spcBef>
                <a:spcPts val="3516"/>
              </a:spcBef>
              <a:buSzPct val="35000"/>
              <a:buBlip>
                <a:blip r:embed="rId3"/>
              </a:buBlip>
              <a:defRPr sz="2812"/>
            </a:lvl4pPr>
            <a:lvl5pPr marL="1919815" indent="-383963" algn="l">
              <a:spcBef>
                <a:spcPts val="3516"/>
              </a:spcBef>
              <a:buSzPct val="35000"/>
              <a:buBlip>
                <a:blip r:embed="rId3"/>
              </a:buBlip>
              <a:defRPr sz="2812"/>
            </a:lvl5pPr>
          </a:lstStyle>
          <a:p>
            <a:pPr>
              <a:defRPr>
                <a:effectLst/>
              </a:defRPr>
            </a:pPr>
            <a:r>
              <a:t>Body Level One</a:t>
            </a:r>
          </a:p>
          <a:p>
            <a:pPr lvl="1">
              <a:defRPr>
                <a:effectLst/>
              </a:defRPr>
            </a:pPr>
            <a:r>
              <a:t>Body Level Two</a:t>
            </a:r>
          </a:p>
          <a:p>
            <a:pPr lvl="2">
              <a:defRPr>
                <a:effectLst/>
              </a:defRPr>
            </a:pPr>
            <a:r>
              <a:t>Body Level Three</a:t>
            </a:r>
          </a:p>
          <a:p>
            <a:pPr lvl="3">
              <a:defRPr>
                <a:effectLst/>
              </a:defRPr>
            </a:pPr>
            <a:r>
              <a:t>Body Level Four</a:t>
            </a:r>
          </a:p>
          <a:p>
            <a:pPr lvl="4">
              <a:defRPr>
                <a:effectLst/>
              </a:defRPr>
            </a:pPr>
            <a:r>
              <a:t>Body Level Five</a:t>
            </a:r>
          </a:p>
        </p:txBody>
      </p:sp>
      <p:sp>
        <p:nvSpPr>
          <p:cNvPr id="66"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extLst>
      <p:ext uri="{BB962C8B-B14F-4D97-AF65-F5344CB8AC3E}">
        <p14:creationId xmlns:p14="http://schemas.microsoft.com/office/powerpoint/2010/main" val="962378661"/>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105" name="–Johnny Appleseed"/>
          <p:cNvSpPr txBox="1">
            <a:spLocks noGrp="1"/>
          </p:cNvSpPr>
          <p:nvPr>
            <p:ph type="body" sz="quarter" idx="13"/>
          </p:nvPr>
        </p:nvSpPr>
        <p:spPr>
          <a:xfrm>
            <a:off x="476250" y="4161234"/>
            <a:ext cx="11239500" cy="502638"/>
          </a:xfrm>
          <a:prstGeom prst="rect">
            <a:avLst/>
          </a:prstGeom>
        </p:spPr>
        <p:txBody>
          <a:bodyPr anchor="t">
            <a:spAutoFit/>
          </a:bodyPr>
          <a:lstStyle>
            <a:lvl1pPr marL="0" indent="0" algn="ctr">
              <a:lnSpc>
                <a:spcPct val="140000"/>
              </a:lnSpc>
              <a:spcBef>
                <a:spcPts val="0"/>
              </a:spcBef>
              <a:buSzTx/>
              <a:buNone/>
              <a:defRPr sz="2109" i="1">
                <a:solidFill>
                  <a:srgbClr val="9D9D9D"/>
                </a:solidFill>
              </a:defRPr>
            </a:lvl1pPr>
          </a:lstStyle>
          <a:p>
            <a:r>
              <a:t>–Johnny Appleseed</a:t>
            </a:r>
          </a:p>
        </p:txBody>
      </p:sp>
      <p:sp>
        <p:nvSpPr>
          <p:cNvPr id="106" name="“Type a quote here.”"/>
          <p:cNvSpPr txBox="1">
            <a:spLocks noGrp="1"/>
          </p:cNvSpPr>
          <p:nvPr>
            <p:ph type="body" sz="quarter" idx="14"/>
          </p:nvPr>
        </p:nvSpPr>
        <p:spPr>
          <a:xfrm>
            <a:off x="1190625" y="3022699"/>
            <a:ext cx="9810750" cy="526170"/>
          </a:xfrm>
          <a:prstGeom prst="rect">
            <a:avLst/>
          </a:prstGeom>
        </p:spPr>
        <p:txBody>
          <a:bodyPr>
            <a:spAutoFit/>
          </a:bodyPr>
          <a:lstStyle>
            <a:lvl1pPr marL="0" indent="0" algn="ctr">
              <a:lnSpc>
                <a:spcPct val="120000"/>
              </a:lnSpc>
              <a:spcBef>
                <a:spcPts val="0"/>
              </a:spcBef>
              <a:buSzTx/>
              <a:buNone/>
              <a:defRPr sz="2531"/>
            </a:lvl1pPr>
          </a:lstStyle>
          <a:p>
            <a:r>
              <a:t>“Type a quote here.” </a:t>
            </a:r>
          </a:p>
        </p:txBody>
      </p:sp>
      <p:sp>
        <p:nvSpPr>
          <p:cNvPr id="107"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extLst>
      <p:ext uri="{BB962C8B-B14F-4D97-AF65-F5344CB8AC3E}">
        <p14:creationId xmlns:p14="http://schemas.microsoft.com/office/powerpoint/2010/main" val="1407065619"/>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a:t>10/13/20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a:t>10/13/20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a:t>10/13/20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a:t>10/13/20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a:t>10/13/20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a:t>10/13/20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a:t>10/13/20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3">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a:pPr/>
              <a:t>10/13/20</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 id="2147483669" r:id="rId18"/>
    <p:sldLayoutId id="2147483670" r:id="rId19"/>
    <p:sldLayoutId id="2147483671" r:id="rId20"/>
    <p:sldLayoutId id="2147483672" r:id="rId21"/>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8.xml"/><Relationship Id="rId4" Type="http://schemas.openxmlformats.org/officeDocument/2006/relationships/hyperlink" Target="http://nancywonder.com/"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20.xml"/><Relationship Id="rId4" Type="http://schemas.openxmlformats.org/officeDocument/2006/relationships/image" Target="../media/image13.png"/></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0.xml"/></Relationships>
</file>

<file path=ppt/slides/_rels/slide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20.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02A25-5B07-F44B-9A3A-66BBF5D3DD12}"/>
              </a:ext>
            </a:extLst>
          </p:cNvPr>
          <p:cNvSpPr>
            <a:spLocks noGrp="1"/>
          </p:cNvSpPr>
          <p:nvPr>
            <p:ph type="ctrTitle"/>
          </p:nvPr>
        </p:nvSpPr>
        <p:spPr>
          <a:xfrm>
            <a:off x="1159727" y="1300786"/>
            <a:ext cx="9281261" cy="1855010"/>
          </a:xfrm>
        </p:spPr>
        <p:txBody>
          <a:bodyPr>
            <a:normAutofit fontScale="90000"/>
          </a:bodyPr>
          <a:lstStyle/>
          <a:p>
            <a:r>
              <a:rPr lang="en-US" dirty="0"/>
              <a:t>How Sexual Trauma Impacts Couples’ Ability to Be safely intimate and what to do about it</a:t>
            </a:r>
          </a:p>
        </p:txBody>
      </p:sp>
      <p:sp>
        <p:nvSpPr>
          <p:cNvPr id="3" name="Subtitle 2">
            <a:extLst>
              <a:ext uri="{FF2B5EF4-FFF2-40B4-BE49-F238E27FC236}">
                <a16:creationId xmlns:a16="http://schemas.microsoft.com/office/drawing/2014/main" id="{DE306EC8-20F3-0F42-BB94-CB3637B0A03C}"/>
              </a:ext>
            </a:extLst>
          </p:cNvPr>
          <p:cNvSpPr>
            <a:spLocks noGrp="1"/>
          </p:cNvSpPr>
          <p:nvPr>
            <p:ph type="subTitle" idx="1"/>
          </p:nvPr>
        </p:nvSpPr>
        <p:spPr/>
        <p:txBody>
          <a:bodyPr/>
          <a:lstStyle/>
          <a:p>
            <a:r>
              <a:rPr lang="en-US" b="1" dirty="0"/>
              <a:t>Using Intimacy from the inside out </a:t>
            </a:r>
          </a:p>
          <a:p>
            <a:r>
              <a:rPr lang="en-US" b="1" dirty="0"/>
              <a:t>and internal Family Systems Therapy</a:t>
            </a:r>
          </a:p>
        </p:txBody>
      </p:sp>
    </p:spTree>
    <p:extLst>
      <p:ext uri="{BB962C8B-B14F-4D97-AF65-F5344CB8AC3E}">
        <p14:creationId xmlns:p14="http://schemas.microsoft.com/office/powerpoint/2010/main" val="6140601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14D31-28EA-0D42-8792-4DDB065A5702}"/>
              </a:ext>
            </a:extLst>
          </p:cNvPr>
          <p:cNvSpPr>
            <a:spLocks noGrp="1"/>
          </p:cNvSpPr>
          <p:nvPr>
            <p:ph type="title"/>
          </p:nvPr>
        </p:nvSpPr>
        <p:spPr/>
        <p:txBody>
          <a:bodyPr/>
          <a:lstStyle/>
          <a:p>
            <a:r>
              <a:rPr lang="en-US" dirty="0">
                <a:solidFill>
                  <a:schemeClr val="tx1"/>
                </a:solidFill>
              </a:rPr>
              <a:t>Basic Assumptions con’t</a:t>
            </a:r>
          </a:p>
        </p:txBody>
      </p:sp>
      <p:sp>
        <p:nvSpPr>
          <p:cNvPr id="3" name="Content Placeholder 2">
            <a:extLst>
              <a:ext uri="{FF2B5EF4-FFF2-40B4-BE49-F238E27FC236}">
                <a16:creationId xmlns:a16="http://schemas.microsoft.com/office/drawing/2014/main" id="{3D59CD0B-8296-974D-8893-CC8AC15F9E27}"/>
              </a:ext>
            </a:extLst>
          </p:cNvPr>
          <p:cNvSpPr>
            <a:spLocks noGrp="1"/>
          </p:cNvSpPr>
          <p:nvPr>
            <p:ph idx="1"/>
          </p:nvPr>
        </p:nvSpPr>
        <p:spPr/>
        <p:txBody>
          <a:bodyPr/>
          <a:lstStyle/>
          <a:p>
            <a:r>
              <a:rPr kumimoji="1" lang="en-US" sz="2400" dirty="0"/>
              <a:t>IFS is body centered</a:t>
            </a:r>
          </a:p>
          <a:p>
            <a:r>
              <a:rPr lang="en-US" sz="2400" dirty="0"/>
              <a:t>Parts are sub-personalities not metaphors, interjects, or splintered off parts of a unified mind.</a:t>
            </a:r>
            <a:endParaRPr kumimoji="1" lang="en-US" sz="2400" dirty="0"/>
          </a:p>
          <a:p>
            <a:r>
              <a:rPr kumimoji="1" lang="en-US" sz="2400" dirty="0"/>
              <a:t>Parts develop a complex system of interactions among themselves.</a:t>
            </a:r>
          </a:p>
          <a:p>
            <a:r>
              <a:rPr lang="en-US" sz="2400" dirty="0">
                <a:solidFill>
                  <a:schemeClr val="tx1"/>
                </a:solidFill>
              </a:rPr>
              <a:t>Parts take on extreme roles (burdens) in order to protect the Self</a:t>
            </a:r>
          </a:p>
        </p:txBody>
      </p:sp>
    </p:spTree>
    <p:extLst>
      <p:ext uri="{BB962C8B-B14F-4D97-AF65-F5344CB8AC3E}">
        <p14:creationId xmlns:p14="http://schemas.microsoft.com/office/powerpoint/2010/main" val="1228345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2209800" y="304800"/>
            <a:ext cx="7772400" cy="914400"/>
          </a:xfrm>
        </p:spPr>
        <p:txBody>
          <a:bodyPr/>
          <a:lstStyle/>
          <a:p>
            <a:r>
              <a:rPr kumimoji="1" lang="en-US" dirty="0">
                <a:solidFill>
                  <a:schemeClr val="tx1"/>
                </a:solidFill>
              </a:rPr>
              <a:t>Goals of Therapy</a:t>
            </a:r>
          </a:p>
        </p:txBody>
      </p:sp>
      <p:sp>
        <p:nvSpPr>
          <p:cNvPr id="52227" name="Rectangle 3"/>
          <p:cNvSpPr>
            <a:spLocks noGrp="1" noChangeArrowheads="1"/>
          </p:cNvSpPr>
          <p:nvPr>
            <p:ph idx="1"/>
          </p:nvPr>
        </p:nvSpPr>
        <p:spPr>
          <a:xfrm>
            <a:off x="3429000" y="1752600"/>
            <a:ext cx="6477000" cy="4343400"/>
          </a:xfrm>
        </p:spPr>
        <p:txBody>
          <a:bodyPr>
            <a:normAutofit fontScale="92500" lnSpcReduction="10000"/>
          </a:bodyPr>
          <a:lstStyle/>
          <a:p>
            <a:pPr>
              <a:lnSpc>
                <a:spcPct val="90000"/>
              </a:lnSpc>
            </a:pPr>
            <a:r>
              <a:rPr kumimoji="1" lang="en-US" sz="2600" dirty="0"/>
              <a:t>To achieve harmony and balance in system.</a:t>
            </a:r>
          </a:p>
          <a:p>
            <a:pPr>
              <a:lnSpc>
                <a:spcPct val="90000"/>
              </a:lnSpc>
            </a:pPr>
            <a:r>
              <a:rPr kumimoji="1" lang="en-US" sz="2600" dirty="0"/>
              <a:t>To create loving relationships with all Parts.</a:t>
            </a:r>
          </a:p>
          <a:p>
            <a:pPr>
              <a:lnSpc>
                <a:spcPct val="90000"/>
              </a:lnSpc>
            </a:pPr>
            <a:r>
              <a:rPr kumimoji="1" lang="en-US" sz="2600" dirty="0"/>
              <a:t>To differentiate Parts from Self</a:t>
            </a:r>
          </a:p>
          <a:p>
            <a:pPr>
              <a:lnSpc>
                <a:spcPct val="90000"/>
              </a:lnSpc>
            </a:pPr>
            <a:r>
              <a:rPr kumimoji="1" lang="en-US" sz="2600" dirty="0"/>
              <a:t>To unburden negative beliefs about one’s self and free Parts from extreme roles</a:t>
            </a:r>
          </a:p>
          <a:p>
            <a:pPr>
              <a:lnSpc>
                <a:spcPct val="90000"/>
              </a:lnSpc>
            </a:pPr>
            <a:r>
              <a:rPr kumimoji="1" lang="en-US" sz="2600" dirty="0"/>
              <a:t>To acquire the ability to lead from Self.</a:t>
            </a:r>
          </a:p>
          <a:p>
            <a:pPr>
              <a:lnSpc>
                <a:spcPct val="90000"/>
              </a:lnSpc>
            </a:pPr>
            <a:r>
              <a:rPr kumimoji="1" lang="en-US" sz="2600" dirty="0"/>
              <a:t>To translate the changes and shifts in the inner system to external relationships</a:t>
            </a:r>
            <a:r>
              <a:rPr kumimoji="1" lang="en-US" dirty="0"/>
              <a:t>.</a:t>
            </a:r>
          </a:p>
        </p:txBody>
      </p:sp>
    </p:spTree>
    <p:extLst>
      <p:ext uri="{BB962C8B-B14F-4D97-AF65-F5344CB8AC3E}">
        <p14:creationId xmlns:p14="http://schemas.microsoft.com/office/powerpoint/2010/main" val="52795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52227">
                                            <p:txEl>
                                              <p:pRg st="0" end="0"/>
                                            </p:txEl>
                                          </p:spTgt>
                                        </p:tgtEl>
                                        <p:attrNameLst>
                                          <p:attrName>style.visibility</p:attrName>
                                        </p:attrNameLst>
                                      </p:cBhvr>
                                      <p:to>
                                        <p:strVal val="visible"/>
                                      </p:to>
                                    </p:set>
                                    <p:animEffect transition="in" filter="fade">
                                      <p:cBhvr>
                                        <p:cTn id="7" dur="100"/>
                                        <p:tgtEl>
                                          <p:spTgt spid="52227">
                                            <p:txEl>
                                              <p:pRg st="0" end="0"/>
                                            </p:txEl>
                                          </p:spTgt>
                                        </p:tgtEl>
                                      </p:cBhvr>
                                    </p:animEffect>
                                    <p:anim calcmode="lin" valueType="num">
                                      <p:cBhvr>
                                        <p:cTn id="8" dur="400" fill="hold"/>
                                        <p:tgtEl>
                                          <p:spTgt spid="52227">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52227">
                                            <p:txEl>
                                              <p:pRg st="0" end="0"/>
                                            </p:txEl>
                                          </p:spTgt>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52227">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52227">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3" presetClass="entr" presetSubtype="0" fill="hold" grpId="0" nodeType="clickEffect">
                                  <p:stCondLst>
                                    <p:cond delay="0"/>
                                  </p:stCondLst>
                                  <p:childTnLst>
                                    <p:set>
                                      <p:cBhvr>
                                        <p:cTn id="15" dur="1" fill="hold">
                                          <p:stCondLst>
                                            <p:cond delay="0"/>
                                          </p:stCondLst>
                                        </p:cTn>
                                        <p:tgtEl>
                                          <p:spTgt spid="52227">
                                            <p:txEl>
                                              <p:pRg st="1" end="1"/>
                                            </p:txEl>
                                          </p:spTgt>
                                        </p:tgtEl>
                                        <p:attrNameLst>
                                          <p:attrName>style.visibility</p:attrName>
                                        </p:attrNameLst>
                                      </p:cBhvr>
                                      <p:to>
                                        <p:strVal val="visible"/>
                                      </p:to>
                                    </p:set>
                                    <p:animEffect transition="in" filter="fade">
                                      <p:cBhvr>
                                        <p:cTn id="16" dur="100"/>
                                        <p:tgtEl>
                                          <p:spTgt spid="52227">
                                            <p:txEl>
                                              <p:pRg st="1" end="1"/>
                                            </p:txEl>
                                          </p:spTgt>
                                        </p:tgtEl>
                                      </p:cBhvr>
                                    </p:animEffect>
                                    <p:anim calcmode="lin" valueType="num">
                                      <p:cBhvr>
                                        <p:cTn id="17" dur="400" fill="hold"/>
                                        <p:tgtEl>
                                          <p:spTgt spid="52227">
                                            <p:txEl>
                                              <p:pRg st="1" end="1"/>
                                            </p:txEl>
                                          </p:spTgt>
                                        </p:tgtEl>
                                        <p:attrNameLst>
                                          <p:attrName>ppt_x</p:attrName>
                                        </p:attrNameLst>
                                      </p:cBhvr>
                                      <p:tavLst>
                                        <p:tav tm="0">
                                          <p:val>
                                            <p:strVal val="#ppt_x"/>
                                          </p:val>
                                        </p:tav>
                                        <p:tav tm="100000">
                                          <p:val>
                                            <p:strVal val="#ppt_x"/>
                                          </p:val>
                                        </p:tav>
                                      </p:tavLst>
                                    </p:anim>
                                    <p:anim calcmode="lin" valueType="num">
                                      <p:cBhvr>
                                        <p:cTn id="18" dur="400" fill="hold"/>
                                        <p:tgtEl>
                                          <p:spTgt spid="52227">
                                            <p:txEl>
                                              <p:pRg st="1" end="1"/>
                                            </p:txEl>
                                          </p:spTgt>
                                        </p:tgtEl>
                                        <p:attrNameLst>
                                          <p:attrName>ppt_y</p:attrName>
                                        </p:attrNameLst>
                                      </p:cBhvr>
                                      <p:tavLst>
                                        <p:tav tm="0">
                                          <p:val>
                                            <p:strVal val="#ppt_y+0.31"/>
                                          </p:val>
                                        </p:tav>
                                        <p:tav tm="100000">
                                          <p:val>
                                            <p:strVal val="#ppt_y+0.31"/>
                                          </p:val>
                                        </p:tav>
                                      </p:tavLst>
                                    </p:anim>
                                    <p:anim calcmode="lin" valueType="num">
                                      <p:cBhvr>
                                        <p:cTn id="19" dur="600" decel="50000" fill="hold">
                                          <p:stCondLst>
                                            <p:cond delay="400"/>
                                          </p:stCondLst>
                                        </p:cTn>
                                        <p:tgtEl>
                                          <p:spTgt spid="52227">
                                            <p:txEl>
                                              <p:pRg st="1" end="1"/>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0" dur="600" decel="50000" fill="hold">
                                          <p:stCondLst>
                                            <p:cond delay="400"/>
                                          </p:stCondLst>
                                        </p:cTn>
                                        <p:tgtEl>
                                          <p:spTgt spid="52227">
                                            <p:txEl>
                                              <p:pRg st="1" end="1"/>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3" presetClass="entr" presetSubtype="0" fill="hold" grpId="0" nodeType="clickEffect">
                                  <p:stCondLst>
                                    <p:cond delay="0"/>
                                  </p:stCondLst>
                                  <p:childTnLst>
                                    <p:set>
                                      <p:cBhvr>
                                        <p:cTn id="24" dur="1" fill="hold">
                                          <p:stCondLst>
                                            <p:cond delay="0"/>
                                          </p:stCondLst>
                                        </p:cTn>
                                        <p:tgtEl>
                                          <p:spTgt spid="52227">
                                            <p:txEl>
                                              <p:pRg st="2" end="2"/>
                                            </p:txEl>
                                          </p:spTgt>
                                        </p:tgtEl>
                                        <p:attrNameLst>
                                          <p:attrName>style.visibility</p:attrName>
                                        </p:attrNameLst>
                                      </p:cBhvr>
                                      <p:to>
                                        <p:strVal val="visible"/>
                                      </p:to>
                                    </p:set>
                                    <p:animEffect transition="in" filter="fade">
                                      <p:cBhvr>
                                        <p:cTn id="25" dur="100"/>
                                        <p:tgtEl>
                                          <p:spTgt spid="52227">
                                            <p:txEl>
                                              <p:pRg st="2" end="2"/>
                                            </p:txEl>
                                          </p:spTgt>
                                        </p:tgtEl>
                                      </p:cBhvr>
                                    </p:animEffect>
                                    <p:anim calcmode="lin" valueType="num">
                                      <p:cBhvr>
                                        <p:cTn id="26" dur="400" fill="hold"/>
                                        <p:tgtEl>
                                          <p:spTgt spid="52227">
                                            <p:txEl>
                                              <p:pRg st="2" end="2"/>
                                            </p:txEl>
                                          </p:spTgt>
                                        </p:tgtEl>
                                        <p:attrNameLst>
                                          <p:attrName>ppt_x</p:attrName>
                                        </p:attrNameLst>
                                      </p:cBhvr>
                                      <p:tavLst>
                                        <p:tav tm="0">
                                          <p:val>
                                            <p:strVal val="#ppt_x"/>
                                          </p:val>
                                        </p:tav>
                                        <p:tav tm="100000">
                                          <p:val>
                                            <p:strVal val="#ppt_x"/>
                                          </p:val>
                                        </p:tav>
                                      </p:tavLst>
                                    </p:anim>
                                    <p:anim calcmode="lin" valueType="num">
                                      <p:cBhvr>
                                        <p:cTn id="27" dur="400" fill="hold"/>
                                        <p:tgtEl>
                                          <p:spTgt spid="52227">
                                            <p:txEl>
                                              <p:pRg st="2" end="2"/>
                                            </p:txEl>
                                          </p:spTgt>
                                        </p:tgtEl>
                                        <p:attrNameLst>
                                          <p:attrName>ppt_y</p:attrName>
                                        </p:attrNameLst>
                                      </p:cBhvr>
                                      <p:tavLst>
                                        <p:tav tm="0">
                                          <p:val>
                                            <p:strVal val="#ppt_y+0.31"/>
                                          </p:val>
                                        </p:tav>
                                        <p:tav tm="100000">
                                          <p:val>
                                            <p:strVal val="#ppt_y+0.31"/>
                                          </p:val>
                                        </p:tav>
                                      </p:tavLst>
                                    </p:anim>
                                    <p:anim calcmode="lin" valueType="num">
                                      <p:cBhvr>
                                        <p:cTn id="28" dur="600" decel="50000" fill="hold">
                                          <p:stCondLst>
                                            <p:cond delay="400"/>
                                          </p:stCondLst>
                                        </p:cTn>
                                        <p:tgtEl>
                                          <p:spTgt spid="52227">
                                            <p:txEl>
                                              <p:pRg st="2" end="2"/>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9" dur="600" decel="50000" fill="hold">
                                          <p:stCondLst>
                                            <p:cond delay="400"/>
                                          </p:stCondLst>
                                        </p:cTn>
                                        <p:tgtEl>
                                          <p:spTgt spid="52227">
                                            <p:txEl>
                                              <p:pRg st="2" end="2"/>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3" presetClass="entr" presetSubtype="0" fill="hold" grpId="0" nodeType="clickEffect">
                                  <p:stCondLst>
                                    <p:cond delay="0"/>
                                  </p:stCondLst>
                                  <p:childTnLst>
                                    <p:set>
                                      <p:cBhvr>
                                        <p:cTn id="33" dur="1" fill="hold">
                                          <p:stCondLst>
                                            <p:cond delay="0"/>
                                          </p:stCondLst>
                                        </p:cTn>
                                        <p:tgtEl>
                                          <p:spTgt spid="52227">
                                            <p:txEl>
                                              <p:pRg st="3" end="3"/>
                                            </p:txEl>
                                          </p:spTgt>
                                        </p:tgtEl>
                                        <p:attrNameLst>
                                          <p:attrName>style.visibility</p:attrName>
                                        </p:attrNameLst>
                                      </p:cBhvr>
                                      <p:to>
                                        <p:strVal val="visible"/>
                                      </p:to>
                                    </p:set>
                                    <p:animEffect transition="in" filter="fade">
                                      <p:cBhvr>
                                        <p:cTn id="34" dur="100"/>
                                        <p:tgtEl>
                                          <p:spTgt spid="52227">
                                            <p:txEl>
                                              <p:pRg st="3" end="3"/>
                                            </p:txEl>
                                          </p:spTgt>
                                        </p:tgtEl>
                                      </p:cBhvr>
                                    </p:animEffect>
                                    <p:anim calcmode="lin" valueType="num">
                                      <p:cBhvr>
                                        <p:cTn id="35" dur="400" fill="hold"/>
                                        <p:tgtEl>
                                          <p:spTgt spid="52227">
                                            <p:txEl>
                                              <p:pRg st="3" end="3"/>
                                            </p:txEl>
                                          </p:spTgt>
                                        </p:tgtEl>
                                        <p:attrNameLst>
                                          <p:attrName>ppt_x</p:attrName>
                                        </p:attrNameLst>
                                      </p:cBhvr>
                                      <p:tavLst>
                                        <p:tav tm="0">
                                          <p:val>
                                            <p:strVal val="#ppt_x"/>
                                          </p:val>
                                        </p:tav>
                                        <p:tav tm="100000">
                                          <p:val>
                                            <p:strVal val="#ppt_x"/>
                                          </p:val>
                                        </p:tav>
                                      </p:tavLst>
                                    </p:anim>
                                    <p:anim calcmode="lin" valueType="num">
                                      <p:cBhvr>
                                        <p:cTn id="36" dur="400" fill="hold"/>
                                        <p:tgtEl>
                                          <p:spTgt spid="52227">
                                            <p:txEl>
                                              <p:pRg st="3" end="3"/>
                                            </p:txEl>
                                          </p:spTgt>
                                        </p:tgtEl>
                                        <p:attrNameLst>
                                          <p:attrName>ppt_y</p:attrName>
                                        </p:attrNameLst>
                                      </p:cBhvr>
                                      <p:tavLst>
                                        <p:tav tm="0">
                                          <p:val>
                                            <p:strVal val="#ppt_y+0.31"/>
                                          </p:val>
                                        </p:tav>
                                        <p:tav tm="100000">
                                          <p:val>
                                            <p:strVal val="#ppt_y+0.31"/>
                                          </p:val>
                                        </p:tav>
                                      </p:tavLst>
                                    </p:anim>
                                    <p:anim calcmode="lin" valueType="num">
                                      <p:cBhvr>
                                        <p:cTn id="37" dur="600" decel="50000" fill="hold">
                                          <p:stCondLst>
                                            <p:cond delay="400"/>
                                          </p:stCondLst>
                                        </p:cTn>
                                        <p:tgtEl>
                                          <p:spTgt spid="52227">
                                            <p:txEl>
                                              <p:pRg st="3" end="3"/>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8" dur="600" decel="50000" fill="hold">
                                          <p:stCondLst>
                                            <p:cond delay="400"/>
                                          </p:stCondLst>
                                        </p:cTn>
                                        <p:tgtEl>
                                          <p:spTgt spid="52227">
                                            <p:txEl>
                                              <p:pRg st="3" end="3"/>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3" presetClass="entr" presetSubtype="0" fill="hold" grpId="0" nodeType="clickEffect">
                                  <p:stCondLst>
                                    <p:cond delay="0"/>
                                  </p:stCondLst>
                                  <p:childTnLst>
                                    <p:set>
                                      <p:cBhvr>
                                        <p:cTn id="42" dur="1" fill="hold">
                                          <p:stCondLst>
                                            <p:cond delay="0"/>
                                          </p:stCondLst>
                                        </p:cTn>
                                        <p:tgtEl>
                                          <p:spTgt spid="52227">
                                            <p:txEl>
                                              <p:pRg st="4" end="4"/>
                                            </p:txEl>
                                          </p:spTgt>
                                        </p:tgtEl>
                                        <p:attrNameLst>
                                          <p:attrName>style.visibility</p:attrName>
                                        </p:attrNameLst>
                                      </p:cBhvr>
                                      <p:to>
                                        <p:strVal val="visible"/>
                                      </p:to>
                                    </p:set>
                                    <p:animEffect transition="in" filter="fade">
                                      <p:cBhvr>
                                        <p:cTn id="43" dur="100"/>
                                        <p:tgtEl>
                                          <p:spTgt spid="52227">
                                            <p:txEl>
                                              <p:pRg st="4" end="4"/>
                                            </p:txEl>
                                          </p:spTgt>
                                        </p:tgtEl>
                                      </p:cBhvr>
                                    </p:animEffect>
                                    <p:anim calcmode="lin" valueType="num">
                                      <p:cBhvr>
                                        <p:cTn id="44" dur="400" fill="hold"/>
                                        <p:tgtEl>
                                          <p:spTgt spid="52227">
                                            <p:txEl>
                                              <p:pRg st="4" end="4"/>
                                            </p:txEl>
                                          </p:spTgt>
                                        </p:tgtEl>
                                        <p:attrNameLst>
                                          <p:attrName>ppt_x</p:attrName>
                                        </p:attrNameLst>
                                      </p:cBhvr>
                                      <p:tavLst>
                                        <p:tav tm="0">
                                          <p:val>
                                            <p:strVal val="#ppt_x"/>
                                          </p:val>
                                        </p:tav>
                                        <p:tav tm="100000">
                                          <p:val>
                                            <p:strVal val="#ppt_x"/>
                                          </p:val>
                                        </p:tav>
                                      </p:tavLst>
                                    </p:anim>
                                    <p:anim calcmode="lin" valueType="num">
                                      <p:cBhvr>
                                        <p:cTn id="45" dur="400" fill="hold"/>
                                        <p:tgtEl>
                                          <p:spTgt spid="52227">
                                            <p:txEl>
                                              <p:pRg st="4" end="4"/>
                                            </p:txEl>
                                          </p:spTgt>
                                        </p:tgtEl>
                                        <p:attrNameLst>
                                          <p:attrName>ppt_y</p:attrName>
                                        </p:attrNameLst>
                                      </p:cBhvr>
                                      <p:tavLst>
                                        <p:tav tm="0">
                                          <p:val>
                                            <p:strVal val="#ppt_y+0.31"/>
                                          </p:val>
                                        </p:tav>
                                        <p:tav tm="100000">
                                          <p:val>
                                            <p:strVal val="#ppt_y+0.31"/>
                                          </p:val>
                                        </p:tav>
                                      </p:tavLst>
                                    </p:anim>
                                    <p:anim calcmode="lin" valueType="num">
                                      <p:cBhvr>
                                        <p:cTn id="46" dur="600" decel="50000" fill="hold">
                                          <p:stCondLst>
                                            <p:cond delay="400"/>
                                          </p:stCondLst>
                                        </p:cTn>
                                        <p:tgtEl>
                                          <p:spTgt spid="52227">
                                            <p:txEl>
                                              <p:pRg st="4" end="4"/>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7" dur="600" decel="50000" fill="hold">
                                          <p:stCondLst>
                                            <p:cond delay="400"/>
                                          </p:stCondLst>
                                        </p:cTn>
                                        <p:tgtEl>
                                          <p:spTgt spid="52227">
                                            <p:txEl>
                                              <p:pRg st="4" end="4"/>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3" presetClass="entr" presetSubtype="0" fill="hold" grpId="0" nodeType="clickEffect">
                                  <p:stCondLst>
                                    <p:cond delay="0"/>
                                  </p:stCondLst>
                                  <p:childTnLst>
                                    <p:set>
                                      <p:cBhvr>
                                        <p:cTn id="51" dur="1" fill="hold">
                                          <p:stCondLst>
                                            <p:cond delay="0"/>
                                          </p:stCondLst>
                                        </p:cTn>
                                        <p:tgtEl>
                                          <p:spTgt spid="52227">
                                            <p:txEl>
                                              <p:pRg st="5" end="5"/>
                                            </p:txEl>
                                          </p:spTgt>
                                        </p:tgtEl>
                                        <p:attrNameLst>
                                          <p:attrName>style.visibility</p:attrName>
                                        </p:attrNameLst>
                                      </p:cBhvr>
                                      <p:to>
                                        <p:strVal val="visible"/>
                                      </p:to>
                                    </p:set>
                                    <p:animEffect transition="in" filter="fade">
                                      <p:cBhvr>
                                        <p:cTn id="52" dur="100"/>
                                        <p:tgtEl>
                                          <p:spTgt spid="52227">
                                            <p:txEl>
                                              <p:pRg st="5" end="5"/>
                                            </p:txEl>
                                          </p:spTgt>
                                        </p:tgtEl>
                                      </p:cBhvr>
                                    </p:animEffect>
                                    <p:anim calcmode="lin" valueType="num">
                                      <p:cBhvr>
                                        <p:cTn id="53" dur="400" fill="hold"/>
                                        <p:tgtEl>
                                          <p:spTgt spid="52227">
                                            <p:txEl>
                                              <p:pRg st="5" end="5"/>
                                            </p:txEl>
                                          </p:spTgt>
                                        </p:tgtEl>
                                        <p:attrNameLst>
                                          <p:attrName>ppt_x</p:attrName>
                                        </p:attrNameLst>
                                      </p:cBhvr>
                                      <p:tavLst>
                                        <p:tav tm="0">
                                          <p:val>
                                            <p:strVal val="#ppt_x"/>
                                          </p:val>
                                        </p:tav>
                                        <p:tav tm="100000">
                                          <p:val>
                                            <p:strVal val="#ppt_x"/>
                                          </p:val>
                                        </p:tav>
                                      </p:tavLst>
                                    </p:anim>
                                    <p:anim calcmode="lin" valueType="num">
                                      <p:cBhvr>
                                        <p:cTn id="54" dur="400" fill="hold"/>
                                        <p:tgtEl>
                                          <p:spTgt spid="52227">
                                            <p:txEl>
                                              <p:pRg st="5" end="5"/>
                                            </p:txEl>
                                          </p:spTgt>
                                        </p:tgtEl>
                                        <p:attrNameLst>
                                          <p:attrName>ppt_y</p:attrName>
                                        </p:attrNameLst>
                                      </p:cBhvr>
                                      <p:tavLst>
                                        <p:tav tm="0">
                                          <p:val>
                                            <p:strVal val="#ppt_y+0.31"/>
                                          </p:val>
                                        </p:tav>
                                        <p:tav tm="100000">
                                          <p:val>
                                            <p:strVal val="#ppt_y+0.31"/>
                                          </p:val>
                                        </p:tav>
                                      </p:tavLst>
                                    </p:anim>
                                    <p:anim calcmode="lin" valueType="num">
                                      <p:cBhvr>
                                        <p:cTn id="55" dur="600" decel="50000" fill="hold">
                                          <p:stCondLst>
                                            <p:cond delay="400"/>
                                          </p:stCondLst>
                                        </p:cTn>
                                        <p:tgtEl>
                                          <p:spTgt spid="52227">
                                            <p:txEl>
                                              <p:pRg st="5" end="5"/>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56" dur="600" decel="50000" fill="hold">
                                          <p:stCondLst>
                                            <p:cond delay="400"/>
                                          </p:stCondLst>
                                        </p:cTn>
                                        <p:tgtEl>
                                          <p:spTgt spid="52227">
                                            <p:txEl>
                                              <p:pRg st="5" end="5"/>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7"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2209800" y="0"/>
            <a:ext cx="7772400" cy="1295400"/>
          </a:xfrm>
        </p:spPr>
        <p:txBody>
          <a:bodyPr>
            <a:normAutofit/>
          </a:bodyPr>
          <a:lstStyle/>
          <a:p>
            <a:br>
              <a:rPr kumimoji="1" lang="en-US" dirty="0">
                <a:latin typeface="Arial Bold" charset="0"/>
              </a:rPr>
            </a:br>
            <a:r>
              <a:rPr kumimoji="1" lang="en-US" dirty="0">
                <a:solidFill>
                  <a:schemeClr val="tx1"/>
                </a:solidFill>
              </a:rPr>
              <a:t>Parts that present clinically</a:t>
            </a:r>
            <a:r>
              <a:rPr kumimoji="1" lang="en-US" dirty="0">
                <a:latin typeface="Arial Bold" charset="0"/>
              </a:rPr>
              <a:t>:</a:t>
            </a:r>
            <a:endParaRPr kumimoji="1" lang="en-US" dirty="0"/>
          </a:p>
        </p:txBody>
      </p:sp>
      <p:sp>
        <p:nvSpPr>
          <p:cNvPr id="55301" name="Rectangle 5"/>
          <p:cNvSpPr>
            <a:spLocks noChangeArrowheads="1"/>
          </p:cNvSpPr>
          <p:nvPr/>
        </p:nvSpPr>
        <p:spPr bwMode="auto">
          <a:xfrm>
            <a:off x="3581400" y="2895601"/>
            <a:ext cx="6553200" cy="332398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p>
            <a:endParaRPr lang="en-US" b="1" u="sng" dirty="0">
              <a:latin typeface="Calibri" charset="0"/>
            </a:endParaRPr>
          </a:p>
          <a:p>
            <a:endParaRPr lang="en-US" sz="2400" b="1" u="sng" dirty="0"/>
          </a:p>
          <a:p>
            <a:r>
              <a:rPr lang="en-US" sz="2400" b="1" dirty="0"/>
              <a:t>PROTECTORS:</a:t>
            </a:r>
          </a:p>
          <a:p>
            <a:pPr>
              <a:buFont typeface="Times" charset="0"/>
              <a:buChar char="•"/>
            </a:pPr>
            <a:r>
              <a:rPr lang="en-US" sz="2400" b="1" dirty="0"/>
              <a:t> Parts that have been forced into adaptive roles to protect the system from harm. (defenses, coping mechanisms, adaptations)</a:t>
            </a:r>
          </a:p>
          <a:p>
            <a:pPr>
              <a:buFont typeface="Times" charset="0"/>
              <a:buChar char="•"/>
            </a:pPr>
            <a:r>
              <a:rPr lang="en-US" sz="2400" b="1" dirty="0"/>
              <a:t> Some protect the exiles themselves.</a:t>
            </a:r>
          </a:p>
          <a:p>
            <a:pPr>
              <a:buFont typeface="Times" charset="0"/>
              <a:buChar char="•"/>
            </a:pPr>
            <a:r>
              <a:rPr lang="en-US" sz="2400" b="1" dirty="0"/>
              <a:t> Others protect the system from being overwhelmed by the feelings of exiles.</a:t>
            </a:r>
          </a:p>
        </p:txBody>
      </p:sp>
      <p:sp>
        <p:nvSpPr>
          <p:cNvPr id="55302" name="Rectangle 6"/>
          <p:cNvSpPr>
            <a:spLocks noChangeArrowheads="1"/>
          </p:cNvSpPr>
          <p:nvPr/>
        </p:nvSpPr>
        <p:spPr bwMode="auto">
          <a:xfrm>
            <a:off x="2590800" y="3810001"/>
            <a:ext cx="7391400" cy="64633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p>
            <a:endParaRPr lang="en-US" u="sng">
              <a:latin typeface="Calibri" charset="0"/>
            </a:endParaRPr>
          </a:p>
          <a:p>
            <a:endParaRPr lang="en-US" u="sng">
              <a:latin typeface="Calibri" charset="0"/>
            </a:endParaRPr>
          </a:p>
        </p:txBody>
      </p:sp>
      <p:sp>
        <p:nvSpPr>
          <p:cNvPr id="55303" name="Rectangle 7"/>
          <p:cNvSpPr>
            <a:spLocks noChangeArrowheads="1"/>
          </p:cNvSpPr>
          <p:nvPr/>
        </p:nvSpPr>
        <p:spPr bwMode="auto">
          <a:xfrm>
            <a:off x="3505201" y="1295400"/>
            <a:ext cx="6092825" cy="212365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p>
            <a:endParaRPr lang="en-US" b="1" u="sng" dirty="0">
              <a:latin typeface="Calibri" charset="0"/>
            </a:endParaRPr>
          </a:p>
          <a:p>
            <a:r>
              <a:rPr lang="en-US" sz="2400" b="1" dirty="0"/>
              <a:t>PARTS THAT NEED PROTECTION:</a:t>
            </a:r>
          </a:p>
          <a:p>
            <a:pPr>
              <a:buFont typeface="Times" charset="0"/>
              <a:buChar char="•"/>
            </a:pPr>
            <a:r>
              <a:rPr lang="en-US" sz="2400" b="1" dirty="0"/>
              <a:t> Vulnerable Parts that have been traumatized or wounded and carry burdens from past experience; Exiles</a:t>
            </a:r>
          </a:p>
          <a:p>
            <a:endParaRPr lang="en-US" dirty="0"/>
          </a:p>
        </p:txBody>
      </p:sp>
    </p:spTree>
    <p:extLst>
      <p:ext uri="{BB962C8B-B14F-4D97-AF65-F5344CB8AC3E}">
        <p14:creationId xmlns:p14="http://schemas.microsoft.com/office/powerpoint/2010/main" val="507449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530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530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530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5301">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5301">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530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a:extLst>
              <a:ext uri="{FF2B5EF4-FFF2-40B4-BE49-F238E27FC236}">
                <a16:creationId xmlns:a16="http://schemas.microsoft.com/office/drawing/2014/main" id="{0F0812A8-0141-684F-B82D-161678B4B37B}"/>
              </a:ext>
            </a:extLst>
          </p:cNvPr>
          <p:cNvSpPr>
            <a:spLocks/>
          </p:cNvSpPr>
          <p:nvPr/>
        </p:nvSpPr>
        <p:spPr bwMode="auto">
          <a:xfrm>
            <a:off x="1040680" y="2241352"/>
            <a:ext cx="9785822" cy="3858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a:defRPr sz="4000">
                <a:solidFill>
                  <a:srgbClr val="5F7BAE"/>
                </a:solidFill>
                <a:latin typeface="Palatino" pitchFamily="2" charset="77"/>
                <a:ea typeface="ヒラギノ明朝 ProN W3" panose="02020300000000000000" pitchFamily="18" charset="-128"/>
                <a:sym typeface="Palatino" pitchFamily="2" charset="77"/>
              </a:defRPr>
            </a:lvl1pPr>
            <a:lvl2pPr marL="742950" indent="-285750">
              <a:defRPr sz="4000">
                <a:solidFill>
                  <a:srgbClr val="5F7BAE"/>
                </a:solidFill>
                <a:latin typeface="Palatino" pitchFamily="2" charset="77"/>
                <a:ea typeface="ヒラギノ明朝 ProN W3" panose="02020300000000000000" pitchFamily="18" charset="-128"/>
                <a:sym typeface="Palatino" pitchFamily="2" charset="77"/>
              </a:defRPr>
            </a:lvl2pPr>
            <a:lvl3pPr marL="1143000" indent="-228600">
              <a:defRPr sz="4000">
                <a:solidFill>
                  <a:srgbClr val="5F7BAE"/>
                </a:solidFill>
                <a:latin typeface="Palatino" pitchFamily="2" charset="77"/>
                <a:ea typeface="ヒラギノ明朝 ProN W3" panose="02020300000000000000" pitchFamily="18" charset="-128"/>
                <a:sym typeface="Palatino" pitchFamily="2" charset="77"/>
              </a:defRPr>
            </a:lvl3pPr>
            <a:lvl4pPr marL="1600200" indent="-228600">
              <a:defRPr sz="4000">
                <a:solidFill>
                  <a:srgbClr val="5F7BAE"/>
                </a:solidFill>
                <a:latin typeface="Palatino" pitchFamily="2" charset="77"/>
                <a:ea typeface="ヒラギノ明朝 ProN W3" panose="02020300000000000000" pitchFamily="18" charset="-128"/>
                <a:sym typeface="Palatino" pitchFamily="2" charset="77"/>
              </a:defRPr>
            </a:lvl4pPr>
            <a:lvl5pPr marL="2057400" indent="-228600">
              <a:defRPr sz="4000">
                <a:solidFill>
                  <a:srgbClr val="5F7BAE"/>
                </a:solidFill>
                <a:latin typeface="Palatino" pitchFamily="2" charset="77"/>
                <a:ea typeface="ヒラギノ明朝 ProN W3" panose="02020300000000000000" pitchFamily="18" charset="-128"/>
                <a:sym typeface="Palatino" pitchFamily="2" charset="77"/>
              </a:defRPr>
            </a:lvl5pPr>
            <a:lvl6pPr marL="2514600" indent="-228600" eaLnBrk="0" fontAlgn="base" hangingPunct="0">
              <a:spcBef>
                <a:spcPct val="0"/>
              </a:spcBef>
              <a:spcAft>
                <a:spcPct val="0"/>
              </a:spcAft>
              <a:defRPr sz="4000">
                <a:solidFill>
                  <a:srgbClr val="5F7BAE"/>
                </a:solidFill>
                <a:latin typeface="Palatino" pitchFamily="2" charset="77"/>
                <a:ea typeface="ヒラギノ明朝 ProN W3" panose="02020300000000000000" pitchFamily="18" charset="-128"/>
                <a:sym typeface="Palatino" pitchFamily="2" charset="77"/>
              </a:defRPr>
            </a:lvl6pPr>
            <a:lvl7pPr marL="2971800" indent="-228600" eaLnBrk="0" fontAlgn="base" hangingPunct="0">
              <a:spcBef>
                <a:spcPct val="0"/>
              </a:spcBef>
              <a:spcAft>
                <a:spcPct val="0"/>
              </a:spcAft>
              <a:defRPr sz="4000">
                <a:solidFill>
                  <a:srgbClr val="5F7BAE"/>
                </a:solidFill>
                <a:latin typeface="Palatino" pitchFamily="2" charset="77"/>
                <a:ea typeface="ヒラギノ明朝 ProN W3" panose="02020300000000000000" pitchFamily="18" charset="-128"/>
                <a:sym typeface="Palatino" pitchFamily="2" charset="77"/>
              </a:defRPr>
            </a:lvl7pPr>
            <a:lvl8pPr marL="3429000" indent="-228600" eaLnBrk="0" fontAlgn="base" hangingPunct="0">
              <a:spcBef>
                <a:spcPct val="0"/>
              </a:spcBef>
              <a:spcAft>
                <a:spcPct val="0"/>
              </a:spcAft>
              <a:defRPr sz="4000">
                <a:solidFill>
                  <a:srgbClr val="5F7BAE"/>
                </a:solidFill>
                <a:latin typeface="Palatino" pitchFamily="2" charset="77"/>
                <a:ea typeface="ヒラギノ明朝 ProN W3" panose="02020300000000000000" pitchFamily="18" charset="-128"/>
                <a:sym typeface="Palatino" pitchFamily="2" charset="77"/>
              </a:defRPr>
            </a:lvl8pPr>
            <a:lvl9pPr marL="3886200" indent="-228600" eaLnBrk="0" fontAlgn="base" hangingPunct="0">
              <a:spcBef>
                <a:spcPct val="0"/>
              </a:spcBef>
              <a:spcAft>
                <a:spcPct val="0"/>
              </a:spcAft>
              <a:defRPr sz="4000">
                <a:solidFill>
                  <a:srgbClr val="5F7BAE"/>
                </a:solidFill>
                <a:latin typeface="Palatino" pitchFamily="2" charset="77"/>
                <a:ea typeface="ヒラギノ明朝 ProN W3" panose="02020300000000000000" pitchFamily="18" charset="-128"/>
                <a:sym typeface="Palatino" pitchFamily="2" charset="77"/>
              </a:defRPr>
            </a:lvl9pPr>
          </a:lstStyle>
          <a:p>
            <a:pPr algn="ctr" eaLnBrk="1" hangingPunct="1"/>
            <a:endParaRPr lang="en-US" altLang="en-US" sz="1266" b="1" dirty="0">
              <a:solidFill>
                <a:schemeClr val="tx1"/>
              </a:solidFill>
              <a:ea typeface="ＭＳ Ｐゴシック" panose="020B0600070205080204" pitchFamily="34" charset="-128"/>
            </a:endParaRPr>
          </a:p>
          <a:p>
            <a:pPr algn="ctr" eaLnBrk="1" hangingPunct="1"/>
            <a:endParaRPr lang="en-US" altLang="en-US" sz="1266" b="1" dirty="0">
              <a:solidFill>
                <a:schemeClr val="tx1"/>
              </a:solidFill>
              <a:ea typeface="ＭＳ Ｐゴシック" panose="020B0600070205080204" pitchFamily="34" charset="-128"/>
            </a:endParaRPr>
          </a:p>
          <a:p>
            <a:pPr algn="ctr" eaLnBrk="1" hangingPunct="1"/>
            <a:endParaRPr lang="en-US" altLang="en-US" sz="4500" b="1" dirty="0">
              <a:solidFill>
                <a:schemeClr val="tx1"/>
              </a:solidFill>
              <a:ea typeface="ＭＳ Ｐゴシック" panose="020B0600070205080204" pitchFamily="34" charset="-128"/>
            </a:endParaRPr>
          </a:p>
          <a:p>
            <a:pPr algn="ctr" eaLnBrk="1" hangingPunct="1"/>
            <a:r>
              <a:rPr lang="en-US" altLang="en-US" sz="3375" b="1" dirty="0">
                <a:solidFill>
                  <a:schemeClr val="tx1"/>
                </a:solidFill>
                <a:latin typeface="+mj-lt"/>
                <a:ea typeface="ＭＳ Ｐゴシック" panose="020B0600070205080204" pitchFamily="34" charset="-128"/>
              </a:rPr>
              <a:t>The integration of intra-psychic work and interpersonal work in couple</a:t>
            </a:r>
            <a:r>
              <a:rPr lang="ja-JP" altLang="en-US" sz="3375" b="1">
                <a:solidFill>
                  <a:schemeClr val="tx1"/>
                </a:solidFill>
                <a:latin typeface="+mj-lt"/>
                <a:ea typeface="ＭＳ Ｐゴシック" panose="020B0600070205080204" pitchFamily="34" charset="-128"/>
              </a:rPr>
              <a:t>’</a:t>
            </a:r>
            <a:r>
              <a:rPr lang="en-US" altLang="ja-JP" sz="3375" b="1" dirty="0">
                <a:solidFill>
                  <a:schemeClr val="tx1"/>
                </a:solidFill>
                <a:latin typeface="+mj-lt"/>
              </a:rPr>
              <a:t>s therapy</a:t>
            </a:r>
          </a:p>
          <a:p>
            <a:pPr algn="ctr" eaLnBrk="1" hangingPunct="1"/>
            <a:r>
              <a:rPr lang="en-US" altLang="en-US" sz="3375" b="1" dirty="0">
                <a:solidFill>
                  <a:schemeClr val="tx1"/>
                </a:solidFill>
                <a:latin typeface="+mj-lt"/>
              </a:rPr>
              <a:t>Developed by </a:t>
            </a:r>
          </a:p>
          <a:p>
            <a:pPr algn="ctr" eaLnBrk="1" hangingPunct="1"/>
            <a:r>
              <a:rPr lang="en-US" altLang="en-US" sz="3375" b="1" dirty="0">
                <a:solidFill>
                  <a:schemeClr val="tx1"/>
                </a:solidFill>
                <a:latin typeface="+mj-lt"/>
              </a:rPr>
              <a:t>Toni Herbine-Blank</a:t>
            </a:r>
          </a:p>
          <a:p>
            <a:pPr algn="ctr" eaLnBrk="1" hangingPunct="1"/>
            <a:endParaRPr lang="en-US" altLang="en-US" sz="3375" b="1" dirty="0">
              <a:solidFill>
                <a:schemeClr val="tx1"/>
              </a:solidFill>
            </a:endParaRPr>
          </a:p>
        </p:txBody>
      </p:sp>
      <p:sp>
        <p:nvSpPr>
          <p:cNvPr id="20482" name="Rectangle 2">
            <a:extLst>
              <a:ext uri="{FF2B5EF4-FFF2-40B4-BE49-F238E27FC236}">
                <a16:creationId xmlns:a16="http://schemas.microsoft.com/office/drawing/2014/main" id="{DEDED7EF-D5F4-7840-BBF0-9DCFC039A9A1}"/>
              </a:ext>
            </a:extLst>
          </p:cNvPr>
          <p:cNvSpPr>
            <a:spLocks/>
          </p:cNvSpPr>
          <p:nvPr/>
        </p:nvSpPr>
        <p:spPr bwMode="auto">
          <a:xfrm>
            <a:off x="3827859" y="1044774"/>
            <a:ext cx="4688086" cy="1223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a:defRPr sz="4000">
                <a:solidFill>
                  <a:srgbClr val="5F7BAE"/>
                </a:solidFill>
                <a:latin typeface="Palatino" pitchFamily="2" charset="77"/>
                <a:ea typeface="ヒラギノ明朝 ProN W3" panose="02020300000000000000" pitchFamily="18" charset="-128"/>
                <a:sym typeface="Palatino" pitchFamily="2" charset="77"/>
              </a:defRPr>
            </a:lvl1pPr>
            <a:lvl2pPr marL="742950" indent="-285750">
              <a:defRPr sz="4000">
                <a:solidFill>
                  <a:srgbClr val="5F7BAE"/>
                </a:solidFill>
                <a:latin typeface="Palatino" pitchFamily="2" charset="77"/>
                <a:ea typeface="ヒラギノ明朝 ProN W3" panose="02020300000000000000" pitchFamily="18" charset="-128"/>
                <a:sym typeface="Palatino" pitchFamily="2" charset="77"/>
              </a:defRPr>
            </a:lvl2pPr>
            <a:lvl3pPr marL="1143000" indent="-228600">
              <a:defRPr sz="4000">
                <a:solidFill>
                  <a:srgbClr val="5F7BAE"/>
                </a:solidFill>
                <a:latin typeface="Palatino" pitchFamily="2" charset="77"/>
                <a:ea typeface="ヒラギノ明朝 ProN W3" panose="02020300000000000000" pitchFamily="18" charset="-128"/>
                <a:sym typeface="Palatino" pitchFamily="2" charset="77"/>
              </a:defRPr>
            </a:lvl3pPr>
            <a:lvl4pPr marL="1600200" indent="-228600">
              <a:defRPr sz="4000">
                <a:solidFill>
                  <a:srgbClr val="5F7BAE"/>
                </a:solidFill>
                <a:latin typeface="Palatino" pitchFamily="2" charset="77"/>
                <a:ea typeface="ヒラギノ明朝 ProN W3" panose="02020300000000000000" pitchFamily="18" charset="-128"/>
                <a:sym typeface="Palatino" pitchFamily="2" charset="77"/>
              </a:defRPr>
            </a:lvl4pPr>
            <a:lvl5pPr marL="2057400" indent="-228600">
              <a:defRPr sz="4000">
                <a:solidFill>
                  <a:srgbClr val="5F7BAE"/>
                </a:solidFill>
                <a:latin typeface="Palatino" pitchFamily="2" charset="77"/>
                <a:ea typeface="ヒラギノ明朝 ProN W3" panose="02020300000000000000" pitchFamily="18" charset="-128"/>
                <a:sym typeface="Palatino" pitchFamily="2" charset="77"/>
              </a:defRPr>
            </a:lvl5pPr>
            <a:lvl6pPr marL="2514600" indent="-228600" eaLnBrk="0" fontAlgn="base" hangingPunct="0">
              <a:spcBef>
                <a:spcPct val="0"/>
              </a:spcBef>
              <a:spcAft>
                <a:spcPct val="0"/>
              </a:spcAft>
              <a:defRPr sz="4000">
                <a:solidFill>
                  <a:srgbClr val="5F7BAE"/>
                </a:solidFill>
                <a:latin typeface="Palatino" pitchFamily="2" charset="77"/>
                <a:ea typeface="ヒラギノ明朝 ProN W3" panose="02020300000000000000" pitchFamily="18" charset="-128"/>
                <a:sym typeface="Palatino" pitchFamily="2" charset="77"/>
              </a:defRPr>
            </a:lvl6pPr>
            <a:lvl7pPr marL="2971800" indent="-228600" eaLnBrk="0" fontAlgn="base" hangingPunct="0">
              <a:spcBef>
                <a:spcPct val="0"/>
              </a:spcBef>
              <a:spcAft>
                <a:spcPct val="0"/>
              </a:spcAft>
              <a:defRPr sz="4000">
                <a:solidFill>
                  <a:srgbClr val="5F7BAE"/>
                </a:solidFill>
                <a:latin typeface="Palatino" pitchFamily="2" charset="77"/>
                <a:ea typeface="ヒラギノ明朝 ProN W3" panose="02020300000000000000" pitchFamily="18" charset="-128"/>
                <a:sym typeface="Palatino" pitchFamily="2" charset="77"/>
              </a:defRPr>
            </a:lvl7pPr>
            <a:lvl8pPr marL="3429000" indent="-228600" eaLnBrk="0" fontAlgn="base" hangingPunct="0">
              <a:spcBef>
                <a:spcPct val="0"/>
              </a:spcBef>
              <a:spcAft>
                <a:spcPct val="0"/>
              </a:spcAft>
              <a:defRPr sz="4000">
                <a:solidFill>
                  <a:srgbClr val="5F7BAE"/>
                </a:solidFill>
                <a:latin typeface="Palatino" pitchFamily="2" charset="77"/>
                <a:ea typeface="ヒラギノ明朝 ProN W3" panose="02020300000000000000" pitchFamily="18" charset="-128"/>
                <a:sym typeface="Palatino" pitchFamily="2" charset="77"/>
              </a:defRPr>
            </a:lvl8pPr>
            <a:lvl9pPr marL="3886200" indent="-228600" eaLnBrk="0" fontAlgn="base" hangingPunct="0">
              <a:spcBef>
                <a:spcPct val="0"/>
              </a:spcBef>
              <a:spcAft>
                <a:spcPct val="0"/>
              </a:spcAft>
              <a:defRPr sz="4000">
                <a:solidFill>
                  <a:srgbClr val="5F7BAE"/>
                </a:solidFill>
                <a:latin typeface="Palatino" pitchFamily="2" charset="77"/>
                <a:ea typeface="ヒラギノ明朝 ProN W3" panose="02020300000000000000" pitchFamily="18" charset="-128"/>
                <a:sym typeface="Palatino" pitchFamily="2" charset="77"/>
              </a:defRPr>
            </a:lvl9pPr>
          </a:lstStyle>
          <a:p>
            <a:pPr algn="ctr" eaLnBrk="1" hangingPunct="1"/>
            <a:r>
              <a:rPr lang="en-US" altLang="en-US" sz="6750" dirty="0">
                <a:solidFill>
                  <a:schemeClr val="tx1"/>
                </a:solidFill>
                <a:latin typeface="+mj-lt"/>
                <a:ea typeface="ＭＳ Ｐゴシック" panose="020B0600070205080204" pitchFamily="34" charset="-128"/>
              </a:rPr>
              <a:t>IFIO</a:t>
            </a:r>
          </a:p>
        </p:txBody>
      </p:sp>
      <p:sp>
        <p:nvSpPr>
          <p:cNvPr id="20483" name="Rectangle 5">
            <a:extLst>
              <a:ext uri="{FF2B5EF4-FFF2-40B4-BE49-F238E27FC236}">
                <a16:creationId xmlns:a16="http://schemas.microsoft.com/office/drawing/2014/main" id="{ACC7FC86-B6BF-EA48-8A29-6C96E9584F71}"/>
              </a:ext>
            </a:extLst>
          </p:cNvPr>
          <p:cNvSpPr>
            <a:spLocks/>
          </p:cNvSpPr>
          <p:nvPr/>
        </p:nvSpPr>
        <p:spPr bwMode="auto">
          <a:xfrm>
            <a:off x="4565675" y="2634258"/>
            <a:ext cx="329505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a:defRPr sz="4000">
                <a:solidFill>
                  <a:srgbClr val="5F7BAE"/>
                </a:solidFill>
                <a:latin typeface="Palatino" pitchFamily="2" charset="77"/>
                <a:ea typeface="ヒラギノ明朝 ProN W3" panose="02020300000000000000" pitchFamily="18" charset="-128"/>
                <a:sym typeface="Palatino" pitchFamily="2" charset="77"/>
              </a:defRPr>
            </a:lvl1pPr>
            <a:lvl2pPr marL="742950" indent="-285750">
              <a:defRPr sz="4000">
                <a:solidFill>
                  <a:srgbClr val="5F7BAE"/>
                </a:solidFill>
                <a:latin typeface="Palatino" pitchFamily="2" charset="77"/>
                <a:ea typeface="ヒラギノ明朝 ProN W3" panose="02020300000000000000" pitchFamily="18" charset="-128"/>
                <a:sym typeface="Palatino" pitchFamily="2" charset="77"/>
              </a:defRPr>
            </a:lvl2pPr>
            <a:lvl3pPr marL="1143000" indent="-228600">
              <a:defRPr sz="4000">
                <a:solidFill>
                  <a:srgbClr val="5F7BAE"/>
                </a:solidFill>
                <a:latin typeface="Palatino" pitchFamily="2" charset="77"/>
                <a:ea typeface="ヒラギノ明朝 ProN W3" panose="02020300000000000000" pitchFamily="18" charset="-128"/>
                <a:sym typeface="Palatino" pitchFamily="2" charset="77"/>
              </a:defRPr>
            </a:lvl3pPr>
            <a:lvl4pPr marL="1600200" indent="-228600">
              <a:defRPr sz="4000">
                <a:solidFill>
                  <a:srgbClr val="5F7BAE"/>
                </a:solidFill>
                <a:latin typeface="Palatino" pitchFamily="2" charset="77"/>
                <a:ea typeface="ヒラギノ明朝 ProN W3" panose="02020300000000000000" pitchFamily="18" charset="-128"/>
                <a:sym typeface="Palatino" pitchFamily="2" charset="77"/>
              </a:defRPr>
            </a:lvl4pPr>
            <a:lvl5pPr marL="2057400" indent="-228600">
              <a:defRPr sz="4000">
                <a:solidFill>
                  <a:srgbClr val="5F7BAE"/>
                </a:solidFill>
                <a:latin typeface="Palatino" pitchFamily="2" charset="77"/>
                <a:ea typeface="ヒラギノ明朝 ProN W3" panose="02020300000000000000" pitchFamily="18" charset="-128"/>
                <a:sym typeface="Palatino" pitchFamily="2" charset="77"/>
              </a:defRPr>
            </a:lvl5pPr>
            <a:lvl6pPr marL="2514600" indent="-228600" eaLnBrk="0" fontAlgn="base" hangingPunct="0">
              <a:spcBef>
                <a:spcPct val="0"/>
              </a:spcBef>
              <a:spcAft>
                <a:spcPct val="0"/>
              </a:spcAft>
              <a:defRPr sz="4000">
                <a:solidFill>
                  <a:srgbClr val="5F7BAE"/>
                </a:solidFill>
                <a:latin typeface="Palatino" pitchFamily="2" charset="77"/>
                <a:ea typeface="ヒラギノ明朝 ProN W3" panose="02020300000000000000" pitchFamily="18" charset="-128"/>
                <a:sym typeface="Palatino" pitchFamily="2" charset="77"/>
              </a:defRPr>
            </a:lvl6pPr>
            <a:lvl7pPr marL="2971800" indent="-228600" eaLnBrk="0" fontAlgn="base" hangingPunct="0">
              <a:spcBef>
                <a:spcPct val="0"/>
              </a:spcBef>
              <a:spcAft>
                <a:spcPct val="0"/>
              </a:spcAft>
              <a:defRPr sz="4000">
                <a:solidFill>
                  <a:srgbClr val="5F7BAE"/>
                </a:solidFill>
                <a:latin typeface="Palatino" pitchFamily="2" charset="77"/>
                <a:ea typeface="ヒラギノ明朝 ProN W3" panose="02020300000000000000" pitchFamily="18" charset="-128"/>
                <a:sym typeface="Palatino" pitchFamily="2" charset="77"/>
              </a:defRPr>
            </a:lvl7pPr>
            <a:lvl8pPr marL="3429000" indent="-228600" eaLnBrk="0" fontAlgn="base" hangingPunct="0">
              <a:spcBef>
                <a:spcPct val="0"/>
              </a:spcBef>
              <a:spcAft>
                <a:spcPct val="0"/>
              </a:spcAft>
              <a:defRPr sz="4000">
                <a:solidFill>
                  <a:srgbClr val="5F7BAE"/>
                </a:solidFill>
                <a:latin typeface="Palatino" pitchFamily="2" charset="77"/>
                <a:ea typeface="ヒラギノ明朝 ProN W3" panose="02020300000000000000" pitchFamily="18" charset="-128"/>
                <a:sym typeface="Palatino" pitchFamily="2" charset="77"/>
              </a:defRPr>
            </a:lvl8pPr>
            <a:lvl9pPr marL="3886200" indent="-228600" eaLnBrk="0" fontAlgn="base" hangingPunct="0">
              <a:spcBef>
                <a:spcPct val="0"/>
              </a:spcBef>
              <a:spcAft>
                <a:spcPct val="0"/>
              </a:spcAft>
              <a:defRPr sz="4000">
                <a:solidFill>
                  <a:srgbClr val="5F7BAE"/>
                </a:solidFill>
                <a:latin typeface="Palatino" pitchFamily="2" charset="77"/>
                <a:ea typeface="ヒラギノ明朝 ProN W3" panose="02020300000000000000" pitchFamily="18" charset="-128"/>
                <a:sym typeface="Palatino" pitchFamily="2" charset="77"/>
              </a:defRPr>
            </a:lvl9pPr>
          </a:lstStyle>
          <a:p>
            <a:pPr algn="ctr" eaLnBrk="1" hangingPunct="1"/>
            <a:r>
              <a:rPr lang="en-US" altLang="en-US" sz="1266" b="1" dirty="0">
                <a:solidFill>
                  <a:schemeClr val="tx1"/>
                </a:solidFill>
                <a:latin typeface="+mn-lt"/>
                <a:ea typeface="ＭＳ Ｐゴシック" panose="020B0600070205080204" pitchFamily="34" charset="-128"/>
              </a:rPr>
              <a:t>Intimacy from the Inside Out©</a:t>
            </a:r>
          </a:p>
        </p:txBody>
      </p:sp>
    </p:spTree>
    <p:extLst>
      <p:ext uri="{BB962C8B-B14F-4D97-AF65-F5344CB8AC3E}">
        <p14:creationId xmlns:p14="http://schemas.microsoft.com/office/powerpoint/2010/main" val="12699386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Assumptions of IFIO"/>
          <p:cNvSpPr txBox="1">
            <a:spLocks noGrp="1"/>
          </p:cNvSpPr>
          <p:nvPr>
            <p:ph type="title"/>
          </p:nvPr>
        </p:nvSpPr>
        <p:spPr>
          <a:prstGeom prst="rect">
            <a:avLst/>
          </a:prstGeom>
        </p:spPr>
        <p:txBody>
          <a:bodyPr/>
          <a:lstStyle>
            <a:lvl1pPr>
              <a:defRPr>
                <a:latin typeface="Chalkboard"/>
                <a:ea typeface="Chalkboard"/>
                <a:cs typeface="Chalkboard"/>
                <a:sym typeface="Chalkboard"/>
              </a:defRPr>
            </a:lvl1pPr>
          </a:lstStyle>
          <a:p>
            <a:r>
              <a:rPr dirty="0">
                <a:latin typeface="+mj-lt"/>
              </a:rPr>
              <a:t>Assumptions of IFIO</a:t>
            </a:r>
          </a:p>
        </p:txBody>
      </p:sp>
      <p:sp>
        <p:nvSpPr>
          <p:cNvPr id="150" name="People long to feel safe, to love, and to be loved.…"/>
          <p:cNvSpPr txBox="1">
            <a:spLocks noGrp="1"/>
          </p:cNvSpPr>
          <p:nvPr>
            <p:ph type="body" idx="1"/>
          </p:nvPr>
        </p:nvSpPr>
        <p:spPr>
          <a:prstGeom prst="rect">
            <a:avLst/>
          </a:prstGeom>
        </p:spPr>
        <p:txBody>
          <a:bodyPr>
            <a:normAutofit/>
          </a:bodyPr>
          <a:lstStyle/>
          <a:p>
            <a:pPr marL="376283" indent="-376283" defTabSz="315027">
              <a:spcBef>
                <a:spcPts val="3445"/>
              </a:spcBef>
              <a:defRPr sz="3920">
                <a:effectLst/>
                <a:latin typeface="Chalkboard"/>
                <a:ea typeface="Chalkboard"/>
                <a:cs typeface="Chalkboard"/>
                <a:sym typeface="Chalkboard"/>
              </a:defRPr>
            </a:pPr>
            <a:r>
              <a:rPr sz="2800" dirty="0"/>
              <a:t>People long to feel safe, to love, and to be loved.</a:t>
            </a:r>
          </a:p>
          <a:p>
            <a:pPr marL="376283" indent="-376283" defTabSz="315027">
              <a:spcBef>
                <a:spcPts val="3445"/>
              </a:spcBef>
              <a:defRPr sz="3920">
                <a:effectLst/>
                <a:latin typeface="Chalkboard"/>
                <a:ea typeface="Chalkboard"/>
                <a:cs typeface="Chalkboard"/>
                <a:sym typeface="Chalkboard"/>
              </a:defRPr>
            </a:pPr>
            <a:r>
              <a:rPr sz="2800" dirty="0"/>
              <a:t>People have injured parts who were exiled in a number of ways by protective parts</a:t>
            </a:r>
          </a:p>
          <a:p>
            <a:pPr marL="376283" indent="-376283" defTabSz="315027">
              <a:spcBef>
                <a:spcPts val="3445"/>
              </a:spcBef>
              <a:defRPr sz="3920">
                <a:effectLst/>
                <a:latin typeface="Chalkboard"/>
                <a:ea typeface="Chalkboard"/>
                <a:cs typeface="Chalkboard"/>
                <a:sym typeface="Chalkboard"/>
              </a:defRPr>
            </a:pPr>
            <a:r>
              <a:rPr sz="2800" dirty="0"/>
              <a:t>Protective parts are causing the problems.</a:t>
            </a:r>
          </a:p>
        </p:txBody>
      </p:sp>
    </p:spTree>
    <p:extLst>
      <p:ext uri="{BB962C8B-B14F-4D97-AF65-F5344CB8AC3E}">
        <p14:creationId xmlns:p14="http://schemas.microsoft.com/office/powerpoint/2010/main" val="2867943622"/>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Assumptions con’t"/>
          <p:cNvSpPr txBox="1">
            <a:spLocks noGrp="1"/>
          </p:cNvSpPr>
          <p:nvPr>
            <p:ph type="title"/>
          </p:nvPr>
        </p:nvSpPr>
        <p:spPr>
          <a:prstGeom prst="rect">
            <a:avLst/>
          </a:prstGeom>
        </p:spPr>
        <p:txBody>
          <a:bodyPr/>
          <a:lstStyle>
            <a:lvl1pPr>
              <a:defRPr>
                <a:latin typeface="Chalkboard"/>
                <a:ea typeface="Chalkboard"/>
                <a:cs typeface="Chalkboard"/>
                <a:sym typeface="Chalkboard"/>
              </a:defRPr>
            </a:lvl1pPr>
          </a:lstStyle>
          <a:p>
            <a:r>
              <a:rPr dirty="0">
                <a:latin typeface="+mj-lt"/>
              </a:rPr>
              <a:t>Assumptions con’t</a:t>
            </a:r>
          </a:p>
        </p:txBody>
      </p:sp>
      <p:sp>
        <p:nvSpPr>
          <p:cNvPr id="153" name="The couple system has a resource (SELF)…"/>
          <p:cNvSpPr txBox="1">
            <a:spLocks noGrp="1"/>
          </p:cNvSpPr>
          <p:nvPr>
            <p:ph type="body" idx="1"/>
          </p:nvPr>
        </p:nvSpPr>
        <p:spPr>
          <a:xfrm>
            <a:off x="1845469" y="1505415"/>
            <a:ext cx="9144000" cy="4531054"/>
          </a:xfrm>
          <a:prstGeom prst="rect">
            <a:avLst/>
          </a:prstGeom>
        </p:spPr>
        <p:txBody>
          <a:bodyPr>
            <a:normAutofit lnSpcReduction="10000"/>
          </a:bodyPr>
          <a:lstStyle/>
          <a:p>
            <a:pPr marL="314849" indent="-314849" defTabSz="263595">
              <a:spcBef>
                <a:spcPts val="2883"/>
              </a:spcBef>
              <a:defRPr sz="3280">
                <a:effectLst/>
                <a:latin typeface="Chalkboard"/>
                <a:ea typeface="Chalkboard"/>
                <a:cs typeface="Chalkboard"/>
                <a:sym typeface="Chalkboard"/>
              </a:defRPr>
            </a:pPr>
            <a:r>
              <a:rPr sz="2400" dirty="0"/>
              <a:t>The couple system has a resource (SELF)</a:t>
            </a:r>
          </a:p>
          <a:p>
            <a:pPr marL="314849" indent="-314849" defTabSz="263595">
              <a:spcBef>
                <a:spcPts val="2883"/>
              </a:spcBef>
              <a:defRPr sz="3280">
                <a:effectLst/>
                <a:latin typeface="Chalkboard"/>
                <a:ea typeface="Chalkboard"/>
                <a:cs typeface="Chalkboard"/>
                <a:sym typeface="Chalkboard"/>
              </a:defRPr>
            </a:pPr>
            <a:r>
              <a:rPr sz="2400" dirty="0"/>
              <a:t>Inner attachment and regulation are essential to external satisfaction</a:t>
            </a:r>
          </a:p>
          <a:p>
            <a:pPr marL="314849" indent="-314849" defTabSz="263595">
              <a:spcBef>
                <a:spcPts val="2883"/>
              </a:spcBef>
              <a:defRPr sz="3280">
                <a:effectLst/>
                <a:latin typeface="Chalkboard"/>
                <a:ea typeface="Chalkboard"/>
                <a:cs typeface="Chalkboard"/>
                <a:sym typeface="Chalkboard"/>
              </a:defRPr>
            </a:pPr>
            <a:r>
              <a:rPr sz="2400" dirty="0"/>
              <a:t>Experiential and process oriented</a:t>
            </a:r>
          </a:p>
          <a:p>
            <a:pPr marL="314849" indent="-314849" defTabSz="263595">
              <a:spcBef>
                <a:spcPts val="2883"/>
              </a:spcBef>
              <a:defRPr sz="3280">
                <a:effectLst/>
                <a:latin typeface="Chalkboard"/>
                <a:ea typeface="Chalkboard"/>
                <a:cs typeface="Chalkboard"/>
                <a:sym typeface="Chalkboard"/>
              </a:defRPr>
            </a:pPr>
            <a:r>
              <a:rPr sz="2400" dirty="0"/>
              <a:t>Body centered with mindfulness component</a:t>
            </a:r>
          </a:p>
          <a:p>
            <a:pPr marL="314849" indent="-314849" defTabSz="263595">
              <a:spcBef>
                <a:spcPts val="2883"/>
              </a:spcBef>
              <a:defRPr sz="3280">
                <a:effectLst/>
                <a:latin typeface="Chalkboard"/>
                <a:ea typeface="Chalkboard"/>
                <a:cs typeface="Chalkboard"/>
                <a:sym typeface="Chalkboard"/>
              </a:defRPr>
            </a:pPr>
            <a:r>
              <a:rPr sz="2400" dirty="0"/>
              <a:t>Provides corrective experiences internally and externally</a:t>
            </a:r>
          </a:p>
        </p:txBody>
      </p:sp>
    </p:spTree>
    <p:extLst>
      <p:ext uri="{BB962C8B-B14F-4D97-AF65-F5344CB8AC3E}">
        <p14:creationId xmlns:p14="http://schemas.microsoft.com/office/powerpoint/2010/main" val="957148669"/>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a:extLst>
              <a:ext uri="{FF2B5EF4-FFF2-40B4-BE49-F238E27FC236}">
                <a16:creationId xmlns:a16="http://schemas.microsoft.com/office/drawing/2014/main" id="{2652AB19-4EB8-FC40-A8EC-0AF6030490FE}"/>
              </a:ext>
            </a:extLst>
          </p:cNvPr>
          <p:cNvSpPr>
            <a:spLocks/>
          </p:cNvSpPr>
          <p:nvPr/>
        </p:nvSpPr>
        <p:spPr bwMode="auto">
          <a:xfrm>
            <a:off x="3208328" y="65522"/>
            <a:ext cx="5620193" cy="1038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spAutoFit/>
          </a:bodyPr>
          <a:lstStyle>
            <a:lvl1pPr>
              <a:defRPr sz="4000">
                <a:solidFill>
                  <a:srgbClr val="5F7BAE"/>
                </a:solidFill>
                <a:latin typeface="Palatino" pitchFamily="2" charset="77"/>
                <a:ea typeface="ヒラギノ明朝 ProN W3" panose="02020300000000000000" pitchFamily="18" charset="-128"/>
                <a:sym typeface="Palatino" pitchFamily="2" charset="77"/>
              </a:defRPr>
            </a:lvl1pPr>
            <a:lvl2pPr marL="742950" indent="-285750">
              <a:defRPr sz="4000">
                <a:solidFill>
                  <a:srgbClr val="5F7BAE"/>
                </a:solidFill>
                <a:latin typeface="Palatino" pitchFamily="2" charset="77"/>
                <a:ea typeface="ヒラギノ明朝 ProN W3" panose="02020300000000000000" pitchFamily="18" charset="-128"/>
                <a:sym typeface="Palatino" pitchFamily="2" charset="77"/>
              </a:defRPr>
            </a:lvl2pPr>
            <a:lvl3pPr marL="1143000" indent="-228600">
              <a:defRPr sz="4000">
                <a:solidFill>
                  <a:srgbClr val="5F7BAE"/>
                </a:solidFill>
                <a:latin typeface="Palatino" pitchFamily="2" charset="77"/>
                <a:ea typeface="ヒラギノ明朝 ProN W3" panose="02020300000000000000" pitchFamily="18" charset="-128"/>
                <a:sym typeface="Palatino" pitchFamily="2" charset="77"/>
              </a:defRPr>
            </a:lvl3pPr>
            <a:lvl4pPr marL="1600200" indent="-228600">
              <a:defRPr sz="4000">
                <a:solidFill>
                  <a:srgbClr val="5F7BAE"/>
                </a:solidFill>
                <a:latin typeface="Palatino" pitchFamily="2" charset="77"/>
                <a:ea typeface="ヒラギノ明朝 ProN W3" panose="02020300000000000000" pitchFamily="18" charset="-128"/>
                <a:sym typeface="Palatino" pitchFamily="2" charset="77"/>
              </a:defRPr>
            </a:lvl4pPr>
            <a:lvl5pPr marL="2057400" indent="-228600">
              <a:defRPr sz="4000">
                <a:solidFill>
                  <a:srgbClr val="5F7BAE"/>
                </a:solidFill>
                <a:latin typeface="Palatino" pitchFamily="2" charset="77"/>
                <a:ea typeface="ヒラギノ明朝 ProN W3" panose="02020300000000000000" pitchFamily="18" charset="-128"/>
                <a:sym typeface="Palatino" pitchFamily="2" charset="77"/>
              </a:defRPr>
            </a:lvl5pPr>
            <a:lvl6pPr marL="2514600" indent="-228600" eaLnBrk="0" fontAlgn="base" hangingPunct="0">
              <a:spcBef>
                <a:spcPct val="0"/>
              </a:spcBef>
              <a:spcAft>
                <a:spcPct val="0"/>
              </a:spcAft>
              <a:defRPr sz="4000">
                <a:solidFill>
                  <a:srgbClr val="5F7BAE"/>
                </a:solidFill>
                <a:latin typeface="Palatino" pitchFamily="2" charset="77"/>
                <a:ea typeface="ヒラギノ明朝 ProN W3" panose="02020300000000000000" pitchFamily="18" charset="-128"/>
                <a:sym typeface="Palatino" pitchFamily="2" charset="77"/>
              </a:defRPr>
            </a:lvl6pPr>
            <a:lvl7pPr marL="2971800" indent="-228600" eaLnBrk="0" fontAlgn="base" hangingPunct="0">
              <a:spcBef>
                <a:spcPct val="0"/>
              </a:spcBef>
              <a:spcAft>
                <a:spcPct val="0"/>
              </a:spcAft>
              <a:defRPr sz="4000">
                <a:solidFill>
                  <a:srgbClr val="5F7BAE"/>
                </a:solidFill>
                <a:latin typeface="Palatino" pitchFamily="2" charset="77"/>
                <a:ea typeface="ヒラギノ明朝 ProN W3" panose="02020300000000000000" pitchFamily="18" charset="-128"/>
                <a:sym typeface="Palatino" pitchFamily="2" charset="77"/>
              </a:defRPr>
            </a:lvl7pPr>
            <a:lvl8pPr marL="3429000" indent="-228600" eaLnBrk="0" fontAlgn="base" hangingPunct="0">
              <a:spcBef>
                <a:spcPct val="0"/>
              </a:spcBef>
              <a:spcAft>
                <a:spcPct val="0"/>
              </a:spcAft>
              <a:defRPr sz="4000">
                <a:solidFill>
                  <a:srgbClr val="5F7BAE"/>
                </a:solidFill>
                <a:latin typeface="Palatino" pitchFamily="2" charset="77"/>
                <a:ea typeface="ヒラギノ明朝 ProN W3" panose="02020300000000000000" pitchFamily="18" charset="-128"/>
                <a:sym typeface="Palatino" pitchFamily="2" charset="77"/>
              </a:defRPr>
            </a:lvl8pPr>
            <a:lvl9pPr marL="3886200" indent="-228600" eaLnBrk="0" fontAlgn="base" hangingPunct="0">
              <a:spcBef>
                <a:spcPct val="0"/>
              </a:spcBef>
              <a:spcAft>
                <a:spcPct val="0"/>
              </a:spcAft>
              <a:defRPr sz="4000">
                <a:solidFill>
                  <a:srgbClr val="5F7BAE"/>
                </a:solidFill>
                <a:latin typeface="Palatino" pitchFamily="2" charset="77"/>
                <a:ea typeface="ヒラギノ明朝 ProN W3" panose="02020300000000000000" pitchFamily="18" charset="-128"/>
                <a:sym typeface="Palatino" pitchFamily="2" charset="77"/>
              </a:defRPr>
            </a:lvl9pPr>
          </a:lstStyle>
          <a:p>
            <a:pPr algn="ctr" eaLnBrk="1" hangingPunct="1"/>
            <a:r>
              <a:rPr lang="en-US" altLang="en-US" sz="6750" dirty="0">
                <a:solidFill>
                  <a:schemeClr val="tx1"/>
                </a:solidFill>
                <a:ea typeface="ＭＳ Ｐゴシック" panose="020B0600070205080204" pitchFamily="34" charset="-128"/>
              </a:rPr>
              <a:t>Differentiation</a:t>
            </a:r>
          </a:p>
        </p:txBody>
      </p:sp>
      <p:sp>
        <p:nvSpPr>
          <p:cNvPr id="24578" name="Line 2">
            <a:extLst>
              <a:ext uri="{FF2B5EF4-FFF2-40B4-BE49-F238E27FC236}">
                <a16:creationId xmlns:a16="http://schemas.microsoft.com/office/drawing/2014/main" id="{27D8F959-2214-9841-A6BC-B13C17EE8B73}"/>
              </a:ext>
            </a:extLst>
          </p:cNvPr>
          <p:cNvSpPr>
            <a:spLocks noChangeShapeType="1"/>
          </p:cNvSpPr>
          <p:nvPr/>
        </p:nvSpPr>
        <p:spPr bwMode="auto">
          <a:xfrm rot="10800000" flipH="1">
            <a:off x="4801195" y="928687"/>
            <a:ext cx="892969" cy="1785938"/>
          </a:xfrm>
          <a:prstGeom prst="line">
            <a:avLst/>
          </a:prstGeom>
          <a:noFill/>
          <a:ln w="38100">
            <a:solidFill>
              <a:schemeClr val="tx1">
                <a:alpha val="50195"/>
              </a:schemeClr>
            </a:solidFill>
            <a:miter lim="800000"/>
            <a:headEnd type="stealth" w="med" len="med"/>
            <a:tailEnd/>
          </a:ln>
          <a:extLst>
            <a:ext uri="{909E8E84-426E-40DD-AFC4-6F175D3DCCD1}">
              <a14:hiddenFill xmlns:a14="http://schemas.microsoft.com/office/drawing/2010/main">
                <a:noFill/>
              </a14:hiddenFill>
            </a:ext>
          </a:extLst>
        </p:spPr>
        <p:txBody>
          <a:bodyPr lIns="0" tIns="0" rIns="0" bIns="0"/>
          <a:lstStyle/>
          <a:p>
            <a:endParaRPr lang="en-US" sz="1266" dirty="0"/>
          </a:p>
        </p:txBody>
      </p:sp>
      <p:sp>
        <p:nvSpPr>
          <p:cNvPr id="24579" name="Line 3">
            <a:extLst>
              <a:ext uri="{FF2B5EF4-FFF2-40B4-BE49-F238E27FC236}">
                <a16:creationId xmlns:a16="http://schemas.microsoft.com/office/drawing/2014/main" id="{3DBF0AE1-4AB7-AF46-B660-5DEC8CFDB70C}"/>
              </a:ext>
            </a:extLst>
          </p:cNvPr>
          <p:cNvSpPr>
            <a:spLocks noChangeShapeType="1"/>
          </p:cNvSpPr>
          <p:nvPr/>
        </p:nvSpPr>
        <p:spPr bwMode="auto">
          <a:xfrm rot="10800000">
            <a:off x="6113860" y="900783"/>
            <a:ext cx="811486" cy="1840631"/>
          </a:xfrm>
          <a:prstGeom prst="line">
            <a:avLst/>
          </a:prstGeom>
          <a:noFill/>
          <a:ln w="38100">
            <a:solidFill>
              <a:schemeClr val="tx1">
                <a:alpha val="50195"/>
              </a:schemeClr>
            </a:solidFill>
            <a:miter lim="800000"/>
            <a:headEnd type="stealth" w="med" len="med"/>
            <a:tailEnd/>
          </a:ln>
          <a:extLst>
            <a:ext uri="{909E8E84-426E-40DD-AFC4-6F175D3DCCD1}">
              <a14:hiddenFill xmlns:a14="http://schemas.microsoft.com/office/drawing/2010/main">
                <a:noFill/>
              </a14:hiddenFill>
            </a:ext>
          </a:extLst>
        </p:spPr>
        <p:txBody>
          <a:bodyPr lIns="0" tIns="0" rIns="0" bIns="0"/>
          <a:lstStyle/>
          <a:p>
            <a:endParaRPr lang="en-US" sz="1266" dirty="0"/>
          </a:p>
        </p:txBody>
      </p:sp>
      <p:sp>
        <p:nvSpPr>
          <p:cNvPr id="24580" name="Rectangle 4">
            <a:extLst>
              <a:ext uri="{FF2B5EF4-FFF2-40B4-BE49-F238E27FC236}">
                <a16:creationId xmlns:a16="http://schemas.microsoft.com/office/drawing/2014/main" id="{10F11FC5-7BCF-944B-845E-170EEE9FBF37}"/>
              </a:ext>
            </a:extLst>
          </p:cNvPr>
          <p:cNvSpPr>
            <a:spLocks/>
          </p:cNvSpPr>
          <p:nvPr/>
        </p:nvSpPr>
        <p:spPr bwMode="auto">
          <a:xfrm>
            <a:off x="2251769" y="2585144"/>
            <a:ext cx="2527102"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a:defRPr sz="4000">
                <a:solidFill>
                  <a:srgbClr val="5F7BAE"/>
                </a:solidFill>
                <a:latin typeface="Palatino" pitchFamily="2" charset="77"/>
                <a:ea typeface="ヒラギノ明朝 ProN W3" panose="02020300000000000000" pitchFamily="18" charset="-128"/>
                <a:sym typeface="Palatino" pitchFamily="2" charset="77"/>
              </a:defRPr>
            </a:lvl1pPr>
            <a:lvl2pPr marL="742950" indent="-285750">
              <a:defRPr sz="4000">
                <a:solidFill>
                  <a:srgbClr val="5F7BAE"/>
                </a:solidFill>
                <a:latin typeface="Palatino" pitchFamily="2" charset="77"/>
                <a:ea typeface="ヒラギノ明朝 ProN W3" panose="02020300000000000000" pitchFamily="18" charset="-128"/>
                <a:sym typeface="Palatino" pitchFamily="2" charset="77"/>
              </a:defRPr>
            </a:lvl2pPr>
            <a:lvl3pPr marL="1143000" indent="-228600">
              <a:defRPr sz="4000">
                <a:solidFill>
                  <a:srgbClr val="5F7BAE"/>
                </a:solidFill>
                <a:latin typeface="Palatino" pitchFamily="2" charset="77"/>
                <a:ea typeface="ヒラギノ明朝 ProN W3" panose="02020300000000000000" pitchFamily="18" charset="-128"/>
                <a:sym typeface="Palatino" pitchFamily="2" charset="77"/>
              </a:defRPr>
            </a:lvl3pPr>
            <a:lvl4pPr marL="1600200" indent="-228600">
              <a:defRPr sz="4000">
                <a:solidFill>
                  <a:srgbClr val="5F7BAE"/>
                </a:solidFill>
                <a:latin typeface="Palatino" pitchFamily="2" charset="77"/>
                <a:ea typeface="ヒラギノ明朝 ProN W3" panose="02020300000000000000" pitchFamily="18" charset="-128"/>
                <a:sym typeface="Palatino" pitchFamily="2" charset="77"/>
              </a:defRPr>
            </a:lvl4pPr>
            <a:lvl5pPr marL="2057400" indent="-228600">
              <a:defRPr sz="4000">
                <a:solidFill>
                  <a:srgbClr val="5F7BAE"/>
                </a:solidFill>
                <a:latin typeface="Palatino" pitchFamily="2" charset="77"/>
                <a:ea typeface="ヒラギノ明朝 ProN W3" panose="02020300000000000000" pitchFamily="18" charset="-128"/>
                <a:sym typeface="Palatino" pitchFamily="2" charset="77"/>
              </a:defRPr>
            </a:lvl5pPr>
            <a:lvl6pPr marL="2514600" indent="-228600" eaLnBrk="0" fontAlgn="base" hangingPunct="0">
              <a:spcBef>
                <a:spcPct val="0"/>
              </a:spcBef>
              <a:spcAft>
                <a:spcPct val="0"/>
              </a:spcAft>
              <a:defRPr sz="4000">
                <a:solidFill>
                  <a:srgbClr val="5F7BAE"/>
                </a:solidFill>
                <a:latin typeface="Palatino" pitchFamily="2" charset="77"/>
                <a:ea typeface="ヒラギノ明朝 ProN W3" panose="02020300000000000000" pitchFamily="18" charset="-128"/>
                <a:sym typeface="Palatino" pitchFamily="2" charset="77"/>
              </a:defRPr>
            </a:lvl6pPr>
            <a:lvl7pPr marL="2971800" indent="-228600" eaLnBrk="0" fontAlgn="base" hangingPunct="0">
              <a:spcBef>
                <a:spcPct val="0"/>
              </a:spcBef>
              <a:spcAft>
                <a:spcPct val="0"/>
              </a:spcAft>
              <a:defRPr sz="4000">
                <a:solidFill>
                  <a:srgbClr val="5F7BAE"/>
                </a:solidFill>
                <a:latin typeface="Palatino" pitchFamily="2" charset="77"/>
                <a:ea typeface="ヒラギノ明朝 ProN W3" panose="02020300000000000000" pitchFamily="18" charset="-128"/>
                <a:sym typeface="Palatino" pitchFamily="2" charset="77"/>
              </a:defRPr>
            </a:lvl7pPr>
            <a:lvl8pPr marL="3429000" indent="-228600" eaLnBrk="0" fontAlgn="base" hangingPunct="0">
              <a:spcBef>
                <a:spcPct val="0"/>
              </a:spcBef>
              <a:spcAft>
                <a:spcPct val="0"/>
              </a:spcAft>
              <a:defRPr sz="4000">
                <a:solidFill>
                  <a:srgbClr val="5F7BAE"/>
                </a:solidFill>
                <a:latin typeface="Palatino" pitchFamily="2" charset="77"/>
                <a:ea typeface="ヒラギノ明朝 ProN W3" panose="02020300000000000000" pitchFamily="18" charset="-128"/>
                <a:sym typeface="Palatino" pitchFamily="2" charset="77"/>
              </a:defRPr>
            </a:lvl8pPr>
            <a:lvl9pPr marL="3886200" indent="-228600" eaLnBrk="0" fontAlgn="base" hangingPunct="0">
              <a:spcBef>
                <a:spcPct val="0"/>
              </a:spcBef>
              <a:spcAft>
                <a:spcPct val="0"/>
              </a:spcAft>
              <a:defRPr sz="4000">
                <a:solidFill>
                  <a:srgbClr val="5F7BAE"/>
                </a:solidFill>
                <a:latin typeface="Palatino" pitchFamily="2" charset="77"/>
                <a:ea typeface="ヒラギノ明朝 ProN W3" panose="02020300000000000000" pitchFamily="18" charset="-128"/>
                <a:sym typeface="Palatino" pitchFamily="2" charset="77"/>
              </a:defRPr>
            </a:lvl9pPr>
          </a:lstStyle>
          <a:p>
            <a:pPr algn="ctr" eaLnBrk="1" hangingPunct="1"/>
            <a:r>
              <a:rPr lang="en-US" altLang="en-US" sz="2531" dirty="0">
                <a:solidFill>
                  <a:schemeClr val="tx1"/>
                </a:solidFill>
                <a:ea typeface="ＭＳ Ｐゴシック" panose="020B0600070205080204" pitchFamily="34" charset="-128"/>
              </a:rPr>
              <a:t>Self-regulation</a:t>
            </a:r>
          </a:p>
        </p:txBody>
      </p:sp>
      <p:sp>
        <p:nvSpPr>
          <p:cNvPr id="24581" name="Rectangle 5">
            <a:extLst>
              <a:ext uri="{FF2B5EF4-FFF2-40B4-BE49-F238E27FC236}">
                <a16:creationId xmlns:a16="http://schemas.microsoft.com/office/drawing/2014/main" id="{DF18056B-870B-174D-B343-20190CF33967}"/>
              </a:ext>
            </a:extLst>
          </p:cNvPr>
          <p:cNvSpPr>
            <a:spLocks/>
          </p:cNvSpPr>
          <p:nvPr/>
        </p:nvSpPr>
        <p:spPr bwMode="auto">
          <a:xfrm>
            <a:off x="7044779" y="2562820"/>
            <a:ext cx="2527102" cy="544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a:defRPr sz="4000">
                <a:solidFill>
                  <a:srgbClr val="5F7BAE"/>
                </a:solidFill>
                <a:latin typeface="Palatino" pitchFamily="2" charset="77"/>
                <a:ea typeface="ヒラギノ明朝 ProN W3" panose="02020300000000000000" pitchFamily="18" charset="-128"/>
                <a:sym typeface="Palatino" pitchFamily="2" charset="77"/>
              </a:defRPr>
            </a:lvl1pPr>
            <a:lvl2pPr marL="742950" indent="-285750">
              <a:defRPr sz="4000">
                <a:solidFill>
                  <a:srgbClr val="5F7BAE"/>
                </a:solidFill>
                <a:latin typeface="Palatino" pitchFamily="2" charset="77"/>
                <a:ea typeface="ヒラギノ明朝 ProN W3" panose="02020300000000000000" pitchFamily="18" charset="-128"/>
                <a:sym typeface="Palatino" pitchFamily="2" charset="77"/>
              </a:defRPr>
            </a:lvl2pPr>
            <a:lvl3pPr marL="1143000" indent="-228600">
              <a:defRPr sz="4000">
                <a:solidFill>
                  <a:srgbClr val="5F7BAE"/>
                </a:solidFill>
                <a:latin typeface="Palatino" pitchFamily="2" charset="77"/>
                <a:ea typeface="ヒラギノ明朝 ProN W3" panose="02020300000000000000" pitchFamily="18" charset="-128"/>
                <a:sym typeface="Palatino" pitchFamily="2" charset="77"/>
              </a:defRPr>
            </a:lvl3pPr>
            <a:lvl4pPr marL="1600200" indent="-228600">
              <a:defRPr sz="4000">
                <a:solidFill>
                  <a:srgbClr val="5F7BAE"/>
                </a:solidFill>
                <a:latin typeface="Palatino" pitchFamily="2" charset="77"/>
                <a:ea typeface="ヒラギノ明朝 ProN W3" panose="02020300000000000000" pitchFamily="18" charset="-128"/>
                <a:sym typeface="Palatino" pitchFamily="2" charset="77"/>
              </a:defRPr>
            </a:lvl4pPr>
            <a:lvl5pPr marL="2057400" indent="-228600">
              <a:defRPr sz="4000">
                <a:solidFill>
                  <a:srgbClr val="5F7BAE"/>
                </a:solidFill>
                <a:latin typeface="Palatino" pitchFamily="2" charset="77"/>
                <a:ea typeface="ヒラギノ明朝 ProN W3" panose="02020300000000000000" pitchFamily="18" charset="-128"/>
                <a:sym typeface="Palatino" pitchFamily="2" charset="77"/>
              </a:defRPr>
            </a:lvl5pPr>
            <a:lvl6pPr marL="2514600" indent="-228600" eaLnBrk="0" fontAlgn="base" hangingPunct="0">
              <a:spcBef>
                <a:spcPct val="0"/>
              </a:spcBef>
              <a:spcAft>
                <a:spcPct val="0"/>
              </a:spcAft>
              <a:defRPr sz="4000">
                <a:solidFill>
                  <a:srgbClr val="5F7BAE"/>
                </a:solidFill>
                <a:latin typeface="Palatino" pitchFamily="2" charset="77"/>
                <a:ea typeface="ヒラギノ明朝 ProN W3" panose="02020300000000000000" pitchFamily="18" charset="-128"/>
                <a:sym typeface="Palatino" pitchFamily="2" charset="77"/>
              </a:defRPr>
            </a:lvl6pPr>
            <a:lvl7pPr marL="2971800" indent="-228600" eaLnBrk="0" fontAlgn="base" hangingPunct="0">
              <a:spcBef>
                <a:spcPct val="0"/>
              </a:spcBef>
              <a:spcAft>
                <a:spcPct val="0"/>
              </a:spcAft>
              <a:defRPr sz="4000">
                <a:solidFill>
                  <a:srgbClr val="5F7BAE"/>
                </a:solidFill>
                <a:latin typeface="Palatino" pitchFamily="2" charset="77"/>
                <a:ea typeface="ヒラギノ明朝 ProN W3" panose="02020300000000000000" pitchFamily="18" charset="-128"/>
                <a:sym typeface="Palatino" pitchFamily="2" charset="77"/>
              </a:defRPr>
            </a:lvl7pPr>
            <a:lvl8pPr marL="3429000" indent="-228600" eaLnBrk="0" fontAlgn="base" hangingPunct="0">
              <a:spcBef>
                <a:spcPct val="0"/>
              </a:spcBef>
              <a:spcAft>
                <a:spcPct val="0"/>
              </a:spcAft>
              <a:defRPr sz="4000">
                <a:solidFill>
                  <a:srgbClr val="5F7BAE"/>
                </a:solidFill>
                <a:latin typeface="Palatino" pitchFamily="2" charset="77"/>
                <a:ea typeface="ヒラギノ明朝 ProN W3" panose="02020300000000000000" pitchFamily="18" charset="-128"/>
                <a:sym typeface="Palatino" pitchFamily="2" charset="77"/>
              </a:defRPr>
            </a:lvl8pPr>
            <a:lvl9pPr marL="3886200" indent="-228600" eaLnBrk="0" fontAlgn="base" hangingPunct="0">
              <a:spcBef>
                <a:spcPct val="0"/>
              </a:spcBef>
              <a:spcAft>
                <a:spcPct val="0"/>
              </a:spcAft>
              <a:defRPr sz="4000">
                <a:solidFill>
                  <a:srgbClr val="5F7BAE"/>
                </a:solidFill>
                <a:latin typeface="Palatino" pitchFamily="2" charset="77"/>
                <a:ea typeface="ヒラギノ明朝 ProN W3" panose="02020300000000000000" pitchFamily="18" charset="-128"/>
                <a:sym typeface="Palatino" pitchFamily="2" charset="77"/>
              </a:defRPr>
            </a:lvl9pPr>
          </a:lstStyle>
          <a:p>
            <a:pPr algn="ctr" eaLnBrk="1" hangingPunct="1"/>
            <a:r>
              <a:rPr lang="en-US" altLang="en-US" sz="2812" dirty="0">
                <a:solidFill>
                  <a:schemeClr val="tx1"/>
                </a:solidFill>
                <a:ea typeface="ＭＳ Ｐゴシック" panose="020B0600070205080204" pitchFamily="34" charset="-128"/>
              </a:rPr>
              <a:t>Attachment</a:t>
            </a:r>
          </a:p>
        </p:txBody>
      </p:sp>
      <p:sp>
        <p:nvSpPr>
          <p:cNvPr id="19462" name="Line 6">
            <a:extLst>
              <a:ext uri="{FF2B5EF4-FFF2-40B4-BE49-F238E27FC236}">
                <a16:creationId xmlns:a16="http://schemas.microsoft.com/office/drawing/2014/main" id="{47EC04D9-10F6-1B4B-9134-6B5D507248CB}"/>
              </a:ext>
            </a:extLst>
          </p:cNvPr>
          <p:cNvSpPr>
            <a:spLocks noChangeShapeType="1"/>
          </p:cNvSpPr>
          <p:nvPr/>
        </p:nvSpPr>
        <p:spPr bwMode="auto">
          <a:xfrm rot="10800000">
            <a:off x="3408164" y="3178969"/>
            <a:ext cx="8930" cy="705445"/>
          </a:xfrm>
          <a:prstGeom prst="line">
            <a:avLst/>
          </a:prstGeom>
          <a:noFill/>
          <a:ln w="38100">
            <a:solidFill>
              <a:schemeClr val="tx1">
                <a:alpha val="50195"/>
              </a:schemeClr>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p>
            <a:endParaRPr lang="en-US" sz="1266" dirty="0"/>
          </a:p>
        </p:txBody>
      </p:sp>
      <p:sp>
        <p:nvSpPr>
          <p:cNvPr id="24583" name="Rectangle 7">
            <a:extLst>
              <a:ext uri="{FF2B5EF4-FFF2-40B4-BE49-F238E27FC236}">
                <a16:creationId xmlns:a16="http://schemas.microsoft.com/office/drawing/2014/main" id="{686A5C8E-CF9A-8549-A6E5-13CEC146B8A8}"/>
              </a:ext>
            </a:extLst>
          </p:cNvPr>
          <p:cNvSpPr>
            <a:spLocks/>
          </p:cNvSpPr>
          <p:nvPr/>
        </p:nvSpPr>
        <p:spPr bwMode="auto">
          <a:xfrm>
            <a:off x="2669122" y="4004304"/>
            <a:ext cx="1500411" cy="519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spAutoFit/>
          </a:bodyPr>
          <a:lstStyle>
            <a:lvl1pPr>
              <a:defRPr sz="4000">
                <a:solidFill>
                  <a:srgbClr val="5F7BAE"/>
                </a:solidFill>
                <a:latin typeface="Palatino" pitchFamily="2" charset="77"/>
                <a:ea typeface="ヒラギノ明朝 ProN W3" panose="02020300000000000000" pitchFamily="18" charset="-128"/>
                <a:sym typeface="Palatino" pitchFamily="2" charset="77"/>
              </a:defRPr>
            </a:lvl1pPr>
            <a:lvl2pPr marL="742950" indent="-285750">
              <a:defRPr sz="4000">
                <a:solidFill>
                  <a:srgbClr val="5F7BAE"/>
                </a:solidFill>
                <a:latin typeface="Palatino" pitchFamily="2" charset="77"/>
                <a:ea typeface="ヒラギノ明朝 ProN W3" panose="02020300000000000000" pitchFamily="18" charset="-128"/>
                <a:sym typeface="Palatino" pitchFamily="2" charset="77"/>
              </a:defRPr>
            </a:lvl2pPr>
            <a:lvl3pPr marL="1143000" indent="-228600">
              <a:defRPr sz="4000">
                <a:solidFill>
                  <a:srgbClr val="5F7BAE"/>
                </a:solidFill>
                <a:latin typeface="Palatino" pitchFamily="2" charset="77"/>
                <a:ea typeface="ヒラギノ明朝 ProN W3" panose="02020300000000000000" pitchFamily="18" charset="-128"/>
                <a:sym typeface="Palatino" pitchFamily="2" charset="77"/>
              </a:defRPr>
            </a:lvl3pPr>
            <a:lvl4pPr marL="1600200" indent="-228600">
              <a:defRPr sz="4000">
                <a:solidFill>
                  <a:srgbClr val="5F7BAE"/>
                </a:solidFill>
                <a:latin typeface="Palatino" pitchFamily="2" charset="77"/>
                <a:ea typeface="ヒラギノ明朝 ProN W3" panose="02020300000000000000" pitchFamily="18" charset="-128"/>
                <a:sym typeface="Palatino" pitchFamily="2" charset="77"/>
              </a:defRPr>
            </a:lvl4pPr>
            <a:lvl5pPr marL="2057400" indent="-228600">
              <a:defRPr sz="4000">
                <a:solidFill>
                  <a:srgbClr val="5F7BAE"/>
                </a:solidFill>
                <a:latin typeface="Palatino" pitchFamily="2" charset="77"/>
                <a:ea typeface="ヒラギノ明朝 ProN W3" panose="02020300000000000000" pitchFamily="18" charset="-128"/>
                <a:sym typeface="Palatino" pitchFamily="2" charset="77"/>
              </a:defRPr>
            </a:lvl5pPr>
            <a:lvl6pPr marL="2514600" indent="-228600" eaLnBrk="0" fontAlgn="base" hangingPunct="0">
              <a:spcBef>
                <a:spcPct val="0"/>
              </a:spcBef>
              <a:spcAft>
                <a:spcPct val="0"/>
              </a:spcAft>
              <a:defRPr sz="4000">
                <a:solidFill>
                  <a:srgbClr val="5F7BAE"/>
                </a:solidFill>
                <a:latin typeface="Palatino" pitchFamily="2" charset="77"/>
                <a:ea typeface="ヒラギノ明朝 ProN W3" panose="02020300000000000000" pitchFamily="18" charset="-128"/>
                <a:sym typeface="Palatino" pitchFamily="2" charset="77"/>
              </a:defRPr>
            </a:lvl6pPr>
            <a:lvl7pPr marL="2971800" indent="-228600" eaLnBrk="0" fontAlgn="base" hangingPunct="0">
              <a:spcBef>
                <a:spcPct val="0"/>
              </a:spcBef>
              <a:spcAft>
                <a:spcPct val="0"/>
              </a:spcAft>
              <a:defRPr sz="4000">
                <a:solidFill>
                  <a:srgbClr val="5F7BAE"/>
                </a:solidFill>
                <a:latin typeface="Palatino" pitchFamily="2" charset="77"/>
                <a:ea typeface="ヒラギノ明朝 ProN W3" panose="02020300000000000000" pitchFamily="18" charset="-128"/>
                <a:sym typeface="Palatino" pitchFamily="2" charset="77"/>
              </a:defRPr>
            </a:lvl7pPr>
            <a:lvl8pPr marL="3429000" indent="-228600" eaLnBrk="0" fontAlgn="base" hangingPunct="0">
              <a:spcBef>
                <a:spcPct val="0"/>
              </a:spcBef>
              <a:spcAft>
                <a:spcPct val="0"/>
              </a:spcAft>
              <a:defRPr sz="4000">
                <a:solidFill>
                  <a:srgbClr val="5F7BAE"/>
                </a:solidFill>
                <a:latin typeface="Palatino" pitchFamily="2" charset="77"/>
                <a:ea typeface="ヒラギノ明朝 ProN W3" panose="02020300000000000000" pitchFamily="18" charset="-128"/>
                <a:sym typeface="Palatino" pitchFamily="2" charset="77"/>
              </a:defRPr>
            </a:lvl8pPr>
            <a:lvl9pPr marL="3886200" indent="-228600" eaLnBrk="0" fontAlgn="base" hangingPunct="0">
              <a:spcBef>
                <a:spcPct val="0"/>
              </a:spcBef>
              <a:spcAft>
                <a:spcPct val="0"/>
              </a:spcAft>
              <a:defRPr sz="4000">
                <a:solidFill>
                  <a:srgbClr val="5F7BAE"/>
                </a:solidFill>
                <a:latin typeface="Palatino" pitchFamily="2" charset="77"/>
                <a:ea typeface="ヒラギノ明朝 ProN W3" panose="02020300000000000000" pitchFamily="18" charset="-128"/>
                <a:sym typeface="Palatino" pitchFamily="2" charset="77"/>
              </a:defRPr>
            </a:lvl9pPr>
          </a:lstStyle>
          <a:p>
            <a:pPr algn="ctr" eaLnBrk="1" hangingPunct="1"/>
            <a:r>
              <a:rPr lang="en-US" altLang="en-US" sz="1687" dirty="0">
                <a:solidFill>
                  <a:schemeClr val="tx1"/>
                </a:solidFill>
                <a:ea typeface="ＭＳ Ｐゴシック" panose="020B0600070205080204" pitchFamily="34" charset="-128"/>
              </a:rPr>
              <a:t>Intra-Relational</a:t>
            </a:r>
          </a:p>
          <a:p>
            <a:pPr algn="ctr" eaLnBrk="1" hangingPunct="1"/>
            <a:r>
              <a:rPr lang="en-US" altLang="en-US" sz="1687" b="1" i="1" dirty="0">
                <a:solidFill>
                  <a:schemeClr val="tx1"/>
                </a:solidFill>
                <a:ea typeface="ＭＳ Ｐゴシック" panose="020B0600070205080204" pitchFamily="34" charset="-128"/>
              </a:rPr>
              <a:t>Self to Part</a:t>
            </a:r>
          </a:p>
        </p:txBody>
      </p:sp>
      <p:sp>
        <p:nvSpPr>
          <p:cNvPr id="24584" name="Rectangle 8">
            <a:extLst>
              <a:ext uri="{FF2B5EF4-FFF2-40B4-BE49-F238E27FC236}">
                <a16:creationId xmlns:a16="http://schemas.microsoft.com/office/drawing/2014/main" id="{497BB2D0-A78F-A247-B40B-4EED57140511}"/>
              </a:ext>
            </a:extLst>
          </p:cNvPr>
          <p:cNvSpPr>
            <a:spLocks/>
          </p:cNvSpPr>
          <p:nvPr/>
        </p:nvSpPr>
        <p:spPr bwMode="auto">
          <a:xfrm>
            <a:off x="1983490" y="5387005"/>
            <a:ext cx="2729914" cy="432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spAutoFit/>
          </a:bodyPr>
          <a:lstStyle>
            <a:lvl1pPr>
              <a:defRPr sz="4000">
                <a:solidFill>
                  <a:srgbClr val="5F7BAE"/>
                </a:solidFill>
                <a:latin typeface="Palatino" pitchFamily="2" charset="77"/>
                <a:ea typeface="ヒラギノ明朝 ProN W3" panose="02020300000000000000" pitchFamily="18" charset="-128"/>
                <a:sym typeface="Palatino" pitchFamily="2" charset="77"/>
              </a:defRPr>
            </a:lvl1pPr>
            <a:lvl2pPr marL="742950" indent="-285750">
              <a:defRPr sz="4000">
                <a:solidFill>
                  <a:srgbClr val="5F7BAE"/>
                </a:solidFill>
                <a:latin typeface="Palatino" pitchFamily="2" charset="77"/>
                <a:ea typeface="ヒラギノ明朝 ProN W3" panose="02020300000000000000" pitchFamily="18" charset="-128"/>
                <a:sym typeface="Palatino" pitchFamily="2" charset="77"/>
              </a:defRPr>
            </a:lvl2pPr>
            <a:lvl3pPr marL="1143000" indent="-228600">
              <a:defRPr sz="4000">
                <a:solidFill>
                  <a:srgbClr val="5F7BAE"/>
                </a:solidFill>
                <a:latin typeface="Palatino" pitchFamily="2" charset="77"/>
                <a:ea typeface="ヒラギノ明朝 ProN W3" panose="02020300000000000000" pitchFamily="18" charset="-128"/>
                <a:sym typeface="Palatino" pitchFamily="2" charset="77"/>
              </a:defRPr>
            </a:lvl3pPr>
            <a:lvl4pPr marL="1600200" indent="-228600">
              <a:defRPr sz="4000">
                <a:solidFill>
                  <a:srgbClr val="5F7BAE"/>
                </a:solidFill>
                <a:latin typeface="Palatino" pitchFamily="2" charset="77"/>
                <a:ea typeface="ヒラギノ明朝 ProN W3" panose="02020300000000000000" pitchFamily="18" charset="-128"/>
                <a:sym typeface="Palatino" pitchFamily="2" charset="77"/>
              </a:defRPr>
            </a:lvl4pPr>
            <a:lvl5pPr marL="2057400" indent="-228600">
              <a:defRPr sz="4000">
                <a:solidFill>
                  <a:srgbClr val="5F7BAE"/>
                </a:solidFill>
                <a:latin typeface="Palatino" pitchFamily="2" charset="77"/>
                <a:ea typeface="ヒラギノ明朝 ProN W3" panose="02020300000000000000" pitchFamily="18" charset="-128"/>
                <a:sym typeface="Palatino" pitchFamily="2" charset="77"/>
              </a:defRPr>
            </a:lvl5pPr>
            <a:lvl6pPr marL="2514600" indent="-228600" eaLnBrk="0" fontAlgn="base" hangingPunct="0">
              <a:spcBef>
                <a:spcPct val="0"/>
              </a:spcBef>
              <a:spcAft>
                <a:spcPct val="0"/>
              </a:spcAft>
              <a:defRPr sz="4000">
                <a:solidFill>
                  <a:srgbClr val="5F7BAE"/>
                </a:solidFill>
                <a:latin typeface="Palatino" pitchFamily="2" charset="77"/>
                <a:ea typeface="ヒラギノ明朝 ProN W3" panose="02020300000000000000" pitchFamily="18" charset="-128"/>
                <a:sym typeface="Palatino" pitchFamily="2" charset="77"/>
              </a:defRPr>
            </a:lvl6pPr>
            <a:lvl7pPr marL="2971800" indent="-228600" eaLnBrk="0" fontAlgn="base" hangingPunct="0">
              <a:spcBef>
                <a:spcPct val="0"/>
              </a:spcBef>
              <a:spcAft>
                <a:spcPct val="0"/>
              </a:spcAft>
              <a:defRPr sz="4000">
                <a:solidFill>
                  <a:srgbClr val="5F7BAE"/>
                </a:solidFill>
                <a:latin typeface="Palatino" pitchFamily="2" charset="77"/>
                <a:ea typeface="ヒラギノ明朝 ProN W3" panose="02020300000000000000" pitchFamily="18" charset="-128"/>
                <a:sym typeface="Palatino" pitchFamily="2" charset="77"/>
              </a:defRPr>
            </a:lvl7pPr>
            <a:lvl8pPr marL="3429000" indent="-228600" eaLnBrk="0" fontAlgn="base" hangingPunct="0">
              <a:spcBef>
                <a:spcPct val="0"/>
              </a:spcBef>
              <a:spcAft>
                <a:spcPct val="0"/>
              </a:spcAft>
              <a:defRPr sz="4000">
                <a:solidFill>
                  <a:srgbClr val="5F7BAE"/>
                </a:solidFill>
                <a:latin typeface="Palatino" pitchFamily="2" charset="77"/>
                <a:ea typeface="ヒラギノ明朝 ProN W3" panose="02020300000000000000" pitchFamily="18" charset="-128"/>
                <a:sym typeface="Palatino" pitchFamily="2" charset="77"/>
              </a:defRPr>
            </a:lvl8pPr>
            <a:lvl9pPr marL="3886200" indent="-228600" eaLnBrk="0" fontAlgn="base" hangingPunct="0">
              <a:spcBef>
                <a:spcPct val="0"/>
              </a:spcBef>
              <a:spcAft>
                <a:spcPct val="0"/>
              </a:spcAft>
              <a:defRPr sz="4000">
                <a:solidFill>
                  <a:srgbClr val="5F7BAE"/>
                </a:solidFill>
                <a:latin typeface="Palatino" pitchFamily="2" charset="77"/>
                <a:ea typeface="ヒラギノ明朝 ProN W3" panose="02020300000000000000" pitchFamily="18" charset="-128"/>
                <a:sym typeface="Palatino" pitchFamily="2" charset="77"/>
              </a:defRPr>
            </a:lvl9pPr>
          </a:lstStyle>
          <a:p>
            <a:pPr algn="ctr" eaLnBrk="1" hangingPunct="1"/>
            <a:r>
              <a:rPr lang="en-US" altLang="en-US" sz="2812" dirty="0">
                <a:solidFill>
                  <a:schemeClr val="tx1"/>
                </a:solidFill>
                <a:ea typeface="ＭＳ Ｐゴシック" panose="020B0600070205080204" pitchFamily="34" charset="-128"/>
              </a:rPr>
              <a:t>Inner attachment</a:t>
            </a:r>
          </a:p>
        </p:txBody>
      </p:sp>
      <p:sp>
        <p:nvSpPr>
          <p:cNvPr id="24585" name="Rectangle 9">
            <a:extLst>
              <a:ext uri="{FF2B5EF4-FFF2-40B4-BE49-F238E27FC236}">
                <a16:creationId xmlns:a16="http://schemas.microsoft.com/office/drawing/2014/main" id="{867FF15A-F67C-E04D-895B-8C3AE121C0A1}"/>
              </a:ext>
            </a:extLst>
          </p:cNvPr>
          <p:cNvSpPr>
            <a:spLocks/>
          </p:cNvSpPr>
          <p:nvPr/>
        </p:nvSpPr>
        <p:spPr bwMode="auto">
          <a:xfrm>
            <a:off x="4980906" y="2861965"/>
            <a:ext cx="1884164"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a:defRPr sz="4000">
                <a:solidFill>
                  <a:srgbClr val="5F7BAE"/>
                </a:solidFill>
                <a:latin typeface="Palatino" pitchFamily="2" charset="77"/>
                <a:ea typeface="ヒラギノ明朝 ProN W3" panose="02020300000000000000" pitchFamily="18" charset="-128"/>
                <a:sym typeface="Palatino" pitchFamily="2" charset="77"/>
              </a:defRPr>
            </a:lvl1pPr>
            <a:lvl2pPr marL="742950" indent="-285750">
              <a:defRPr sz="4000">
                <a:solidFill>
                  <a:srgbClr val="5F7BAE"/>
                </a:solidFill>
                <a:latin typeface="Palatino" pitchFamily="2" charset="77"/>
                <a:ea typeface="ヒラギノ明朝 ProN W3" panose="02020300000000000000" pitchFamily="18" charset="-128"/>
                <a:sym typeface="Palatino" pitchFamily="2" charset="77"/>
              </a:defRPr>
            </a:lvl2pPr>
            <a:lvl3pPr marL="1143000" indent="-228600">
              <a:defRPr sz="4000">
                <a:solidFill>
                  <a:srgbClr val="5F7BAE"/>
                </a:solidFill>
                <a:latin typeface="Palatino" pitchFamily="2" charset="77"/>
                <a:ea typeface="ヒラギノ明朝 ProN W3" panose="02020300000000000000" pitchFamily="18" charset="-128"/>
                <a:sym typeface="Palatino" pitchFamily="2" charset="77"/>
              </a:defRPr>
            </a:lvl3pPr>
            <a:lvl4pPr marL="1600200" indent="-228600">
              <a:defRPr sz="4000">
                <a:solidFill>
                  <a:srgbClr val="5F7BAE"/>
                </a:solidFill>
                <a:latin typeface="Palatino" pitchFamily="2" charset="77"/>
                <a:ea typeface="ヒラギノ明朝 ProN W3" panose="02020300000000000000" pitchFamily="18" charset="-128"/>
                <a:sym typeface="Palatino" pitchFamily="2" charset="77"/>
              </a:defRPr>
            </a:lvl4pPr>
            <a:lvl5pPr marL="2057400" indent="-228600">
              <a:defRPr sz="4000">
                <a:solidFill>
                  <a:srgbClr val="5F7BAE"/>
                </a:solidFill>
                <a:latin typeface="Palatino" pitchFamily="2" charset="77"/>
                <a:ea typeface="ヒラギノ明朝 ProN W3" panose="02020300000000000000" pitchFamily="18" charset="-128"/>
                <a:sym typeface="Palatino" pitchFamily="2" charset="77"/>
              </a:defRPr>
            </a:lvl5pPr>
            <a:lvl6pPr marL="2514600" indent="-228600" eaLnBrk="0" fontAlgn="base" hangingPunct="0">
              <a:spcBef>
                <a:spcPct val="0"/>
              </a:spcBef>
              <a:spcAft>
                <a:spcPct val="0"/>
              </a:spcAft>
              <a:defRPr sz="4000">
                <a:solidFill>
                  <a:srgbClr val="5F7BAE"/>
                </a:solidFill>
                <a:latin typeface="Palatino" pitchFamily="2" charset="77"/>
                <a:ea typeface="ヒラギノ明朝 ProN W3" panose="02020300000000000000" pitchFamily="18" charset="-128"/>
                <a:sym typeface="Palatino" pitchFamily="2" charset="77"/>
              </a:defRPr>
            </a:lvl6pPr>
            <a:lvl7pPr marL="2971800" indent="-228600" eaLnBrk="0" fontAlgn="base" hangingPunct="0">
              <a:spcBef>
                <a:spcPct val="0"/>
              </a:spcBef>
              <a:spcAft>
                <a:spcPct val="0"/>
              </a:spcAft>
              <a:defRPr sz="4000">
                <a:solidFill>
                  <a:srgbClr val="5F7BAE"/>
                </a:solidFill>
                <a:latin typeface="Palatino" pitchFamily="2" charset="77"/>
                <a:ea typeface="ヒラギノ明朝 ProN W3" panose="02020300000000000000" pitchFamily="18" charset="-128"/>
                <a:sym typeface="Palatino" pitchFamily="2" charset="77"/>
              </a:defRPr>
            </a:lvl7pPr>
            <a:lvl8pPr marL="3429000" indent="-228600" eaLnBrk="0" fontAlgn="base" hangingPunct="0">
              <a:spcBef>
                <a:spcPct val="0"/>
              </a:spcBef>
              <a:spcAft>
                <a:spcPct val="0"/>
              </a:spcAft>
              <a:defRPr sz="4000">
                <a:solidFill>
                  <a:srgbClr val="5F7BAE"/>
                </a:solidFill>
                <a:latin typeface="Palatino" pitchFamily="2" charset="77"/>
                <a:ea typeface="ヒラギノ明朝 ProN W3" panose="02020300000000000000" pitchFamily="18" charset="-128"/>
                <a:sym typeface="Palatino" pitchFamily="2" charset="77"/>
              </a:defRPr>
            </a:lvl8pPr>
            <a:lvl9pPr marL="3886200" indent="-228600" eaLnBrk="0" fontAlgn="base" hangingPunct="0">
              <a:spcBef>
                <a:spcPct val="0"/>
              </a:spcBef>
              <a:spcAft>
                <a:spcPct val="0"/>
              </a:spcAft>
              <a:defRPr sz="4000">
                <a:solidFill>
                  <a:srgbClr val="5F7BAE"/>
                </a:solidFill>
                <a:latin typeface="Palatino" pitchFamily="2" charset="77"/>
                <a:ea typeface="ヒラギノ明朝 ProN W3" panose="02020300000000000000" pitchFamily="18" charset="-128"/>
                <a:sym typeface="Palatino" pitchFamily="2" charset="77"/>
              </a:defRPr>
            </a:lvl9pPr>
          </a:lstStyle>
          <a:p>
            <a:pPr algn="ctr" eaLnBrk="1" hangingPunct="1"/>
            <a:r>
              <a:rPr lang="en-US" altLang="en-US" sz="1687" b="1" i="1" dirty="0">
                <a:solidFill>
                  <a:srgbClr val="FF7F00"/>
                </a:solidFill>
                <a:ea typeface="ＭＳ Ｐゴシック" panose="020B0600070205080204" pitchFamily="34" charset="-128"/>
              </a:rPr>
              <a:t>simultaneously</a:t>
            </a:r>
          </a:p>
        </p:txBody>
      </p:sp>
      <p:sp>
        <p:nvSpPr>
          <p:cNvPr id="19466" name="Line 10">
            <a:extLst>
              <a:ext uri="{FF2B5EF4-FFF2-40B4-BE49-F238E27FC236}">
                <a16:creationId xmlns:a16="http://schemas.microsoft.com/office/drawing/2014/main" id="{9E8BCCAD-D516-A947-B88D-18B6C10D4A5A}"/>
              </a:ext>
            </a:extLst>
          </p:cNvPr>
          <p:cNvSpPr>
            <a:spLocks noChangeShapeType="1"/>
          </p:cNvSpPr>
          <p:nvPr/>
        </p:nvSpPr>
        <p:spPr bwMode="auto">
          <a:xfrm rot="10800000" flipH="1">
            <a:off x="8382000" y="3187898"/>
            <a:ext cx="0" cy="687586"/>
          </a:xfrm>
          <a:prstGeom prst="line">
            <a:avLst/>
          </a:prstGeom>
          <a:noFill/>
          <a:ln w="38100">
            <a:solidFill>
              <a:schemeClr val="tx1">
                <a:alpha val="50195"/>
              </a:schemeClr>
            </a:solidFill>
            <a:miter lim="800000"/>
            <a:headEnd type="stealth" w="med" len="med"/>
            <a:tailEnd/>
          </a:ln>
          <a:extLst>
            <a:ext uri="{909E8E84-426E-40DD-AFC4-6F175D3DCCD1}">
              <a14:hiddenFill xmlns:a14="http://schemas.microsoft.com/office/drawing/2010/main">
                <a:noFill/>
              </a14:hiddenFill>
            </a:ext>
          </a:extLst>
        </p:spPr>
        <p:txBody>
          <a:bodyPr lIns="0" tIns="0" rIns="0" bIns="0"/>
          <a:lstStyle/>
          <a:p>
            <a:endParaRPr lang="en-US" sz="1266" dirty="0"/>
          </a:p>
        </p:txBody>
      </p:sp>
      <p:sp>
        <p:nvSpPr>
          <p:cNvPr id="24587" name="Rectangle 11">
            <a:extLst>
              <a:ext uri="{FF2B5EF4-FFF2-40B4-BE49-F238E27FC236}">
                <a16:creationId xmlns:a16="http://schemas.microsoft.com/office/drawing/2014/main" id="{D8D19C48-B64B-5642-BBA5-37C265FF4120}"/>
              </a:ext>
            </a:extLst>
          </p:cNvPr>
          <p:cNvSpPr>
            <a:spLocks/>
          </p:cNvSpPr>
          <p:nvPr/>
        </p:nvSpPr>
        <p:spPr bwMode="auto">
          <a:xfrm>
            <a:off x="7831885" y="3744682"/>
            <a:ext cx="1086836" cy="1038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spAutoFit/>
          </a:bodyPr>
          <a:lstStyle>
            <a:lvl1pPr>
              <a:defRPr sz="4000">
                <a:solidFill>
                  <a:srgbClr val="5F7BAE"/>
                </a:solidFill>
                <a:latin typeface="Palatino" pitchFamily="2" charset="77"/>
                <a:ea typeface="ヒラギノ明朝 ProN W3" panose="02020300000000000000" pitchFamily="18" charset="-128"/>
                <a:sym typeface="Palatino" pitchFamily="2" charset="77"/>
              </a:defRPr>
            </a:lvl1pPr>
            <a:lvl2pPr marL="742950" indent="-285750">
              <a:defRPr sz="4000">
                <a:solidFill>
                  <a:srgbClr val="5F7BAE"/>
                </a:solidFill>
                <a:latin typeface="Palatino" pitchFamily="2" charset="77"/>
                <a:ea typeface="ヒラギノ明朝 ProN W3" panose="02020300000000000000" pitchFamily="18" charset="-128"/>
                <a:sym typeface="Palatino" pitchFamily="2" charset="77"/>
              </a:defRPr>
            </a:lvl2pPr>
            <a:lvl3pPr marL="1143000" indent="-228600">
              <a:defRPr sz="4000">
                <a:solidFill>
                  <a:srgbClr val="5F7BAE"/>
                </a:solidFill>
                <a:latin typeface="Palatino" pitchFamily="2" charset="77"/>
                <a:ea typeface="ヒラギノ明朝 ProN W3" panose="02020300000000000000" pitchFamily="18" charset="-128"/>
                <a:sym typeface="Palatino" pitchFamily="2" charset="77"/>
              </a:defRPr>
            </a:lvl3pPr>
            <a:lvl4pPr marL="1600200" indent="-228600">
              <a:defRPr sz="4000">
                <a:solidFill>
                  <a:srgbClr val="5F7BAE"/>
                </a:solidFill>
                <a:latin typeface="Palatino" pitchFamily="2" charset="77"/>
                <a:ea typeface="ヒラギノ明朝 ProN W3" panose="02020300000000000000" pitchFamily="18" charset="-128"/>
                <a:sym typeface="Palatino" pitchFamily="2" charset="77"/>
              </a:defRPr>
            </a:lvl4pPr>
            <a:lvl5pPr marL="2057400" indent="-228600">
              <a:defRPr sz="4000">
                <a:solidFill>
                  <a:srgbClr val="5F7BAE"/>
                </a:solidFill>
                <a:latin typeface="Palatino" pitchFamily="2" charset="77"/>
                <a:ea typeface="ヒラギノ明朝 ProN W3" panose="02020300000000000000" pitchFamily="18" charset="-128"/>
                <a:sym typeface="Palatino" pitchFamily="2" charset="77"/>
              </a:defRPr>
            </a:lvl5pPr>
            <a:lvl6pPr marL="2514600" indent="-228600" eaLnBrk="0" fontAlgn="base" hangingPunct="0">
              <a:spcBef>
                <a:spcPct val="0"/>
              </a:spcBef>
              <a:spcAft>
                <a:spcPct val="0"/>
              </a:spcAft>
              <a:defRPr sz="4000">
                <a:solidFill>
                  <a:srgbClr val="5F7BAE"/>
                </a:solidFill>
                <a:latin typeface="Palatino" pitchFamily="2" charset="77"/>
                <a:ea typeface="ヒラギノ明朝 ProN W3" panose="02020300000000000000" pitchFamily="18" charset="-128"/>
                <a:sym typeface="Palatino" pitchFamily="2" charset="77"/>
              </a:defRPr>
            </a:lvl6pPr>
            <a:lvl7pPr marL="2971800" indent="-228600" eaLnBrk="0" fontAlgn="base" hangingPunct="0">
              <a:spcBef>
                <a:spcPct val="0"/>
              </a:spcBef>
              <a:spcAft>
                <a:spcPct val="0"/>
              </a:spcAft>
              <a:defRPr sz="4000">
                <a:solidFill>
                  <a:srgbClr val="5F7BAE"/>
                </a:solidFill>
                <a:latin typeface="Palatino" pitchFamily="2" charset="77"/>
                <a:ea typeface="ヒラギノ明朝 ProN W3" panose="02020300000000000000" pitchFamily="18" charset="-128"/>
                <a:sym typeface="Palatino" pitchFamily="2" charset="77"/>
              </a:defRPr>
            </a:lvl7pPr>
            <a:lvl8pPr marL="3429000" indent="-228600" eaLnBrk="0" fontAlgn="base" hangingPunct="0">
              <a:spcBef>
                <a:spcPct val="0"/>
              </a:spcBef>
              <a:spcAft>
                <a:spcPct val="0"/>
              </a:spcAft>
              <a:defRPr sz="4000">
                <a:solidFill>
                  <a:srgbClr val="5F7BAE"/>
                </a:solidFill>
                <a:latin typeface="Palatino" pitchFamily="2" charset="77"/>
                <a:ea typeface="ヒラギノ明朝 ProN W3" panose="02020300000000000000" pitchFamily="18" charset="-128"/>
                <a:sym typeface="Palatino" pitchFamily="2" charset="77"/>
              </a:defRPr>
            </a:lvl8pPr>
            <a:lvl9pPr marL="3886200" indent="-228600" eaLnBrk="0" fontAlgn="base" hangingPunct="0">
              <a:spcBef>
                <a:spcPct val="0"/>
              </a:spcBef>
              <a:spcAft>
                <a:spcPct val="0"/>
              </a:spcAft>
              <a:defRPr sz="4000">
                <a:solidFill>
                  <a:srgbClr val="5F7BAE"/>
                </a:solidFill>
                <a:latin typeface="Palatino" pitchFamily="2" charset="77"/>
                <a:ea typeface="ヒラギノ明朝 ProN W3" panose="02020300000000000000" pitchFamily="18" charset="-128"/>
                <a:sym typeface="Palatino" pitchFamily="2" charset="77"/>
              </a:defRPr>
            </a:lvl9pPr>
          </a:lstStyle>
          <a:p>
            <a:pPr algn="ctr" eaLnBrk="1" hangingPunct="1"/>
            <a:endParaRPr lang="en-US" altLang="en-US" sz="1687" dirty="0">
              <a:solidFill>
                <a:schemeClr val="tx1"/>
              </a:solidFill>
              <a:ea typeface="ＭＳ Ｐゴシック" panose="020B0600070205080204" pitchFamily="34" charset="-128"/>
            </a:endParaRPr>
          </a:p>
          <a:p>
            <a:pPr algn="ctr" eaLnBrk="1" hangingPunct="1"/>
            <a:r>
              <a:rPr lang="en-US" altLang="en-US" sz="1687" dirty="0">
                <a:solidFill>
                  <a:schemeClr val="tx1"/>
                </a:solidFill>
                <a:ea typeface="ＭＳ Ｐゴシック" panose="020B0600070205080204" pitchFamily="34" charset="-128"/>
              </a:rPr>
              <a:t>Self to Part</a:t>
            </a:r>
          </a:p>
          <a:p>
            <a:pPr algn="ctr" eaLnBrk="1" hangingPunct="1"/>
            <a:r>
              <a:rPr lang="en-US" altLang="en-US" sz="1687" dirty="0">
                <a:solidFill>
                  <a:schemeClr val="tx1"/>
                </a:solidFill>
                <a:ea typeface="ＭＳ Ｐゴシック" panose="020B0600070205080204" pitchFamily="34" charset="-128"/>
              </a:rPr>
              <a:t>Self to Self</a:t>
            </a:r>
          </a:p>
          <a:p>
            <a:pPr algn="ctr" eaLnBrk="1" hangingPunct="1"/>
            <a:r>
              <a:rPr lang="en-US" altLang="en-US" sz="1687" dirty="0">
                <a:solidFill>
                  <a:schemeClr val="tx1"/>
                </a:solidFill>
                <a:ea typeface="ＭＳ Ｐゴシック" panose="020B0600070205080204" pitchFamily="34" charset="-128"/>
              </a:rPr>
              <a:t>Part to Part</a:t>
            </a:r>
          </a:p>
        </p:txBody>
      </p:sp>
      <p:sp>
        <p:nvSpPr>
          <p:cNvPr id="24588" name="Rectangle 12">
            <a:extLst>
              <a:ext uri="{FF2B5EF4-FFF2-40B4-BE49-F238E27FC236}">
                <a16:creationId xmlns:a16="http://schemas.microsoft.com/office/drawing/2014/main" id="{E3709667-3B27-264D-8C7C-57A71B747573}"/>
              </a:ext>
            </a:extLst>
          </p:cNvPr>
          <p:cNvSpPr>
            <a:spLocks/>
          </p:cNvSpPr>
          <p:nvPr/>
        </p:nvSpPr>
        <p:spPr bwMode="auto">
          <a:xfrm>
            <a:off x="6687899" y="5387005"/>
            <a:ext cx="3375925" cy="432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spAutoFit/>
          </a:bodyPr>
          <a:lstStyle>
            <a:lvl1pPr>
              <a:defRPr sz="4000">
                <a:solidFill>
                  <a:srgbClr val="5F7BAE"/>
                </a:solidFill>
                <a:latin typeface="Palatino" pitchFamily="2" charset="77"/>
                <a:ea typeface="ヒラギノ明朝 ProN W3" panose="02020300000000000000" pitchFamily="18" charset="-128"/>
                <a:sym typeface="Palatino" pitchFamily="2" charset="77"/>
              </a:defRPr>
            </a:lvl1pPr>
            <a:lvl2pPr marL="742950" indent="-285750">
              <a:defRPr sz="4000">
                <a:solidFill>
                  <a:srgbClr val="5F7BAE"/>
                </a:solidFill>
                <a:latin typeface="Palatino" pitchFamily="2" charset="77"/>
                <a:ea typeface="ヒラギノ明朝 ProN W3" panose="02020300000000000000" pitchFamily="18" charset="-128"/>
                <a:sym typeface="Palatino" pitchFamily="2" charset="77"/>
              </a:defRPr>
            </a:lvl2pPr>
            <a:lvl3pPr marL="1143000" indent="-228600">
              <a:defRPr sz="4000">
                <a:solidFill>
                  <a:srgbClr val="5F7BAE"/>
                </a:solidFill>
                <a:latin typeface="Palatino" pitchFamily="2" charset="77"/>
                <a:ea typeface="ヒラギノ明朝 ProN W3" panose="02020300000000000000" pitchFamily="18" charset="-128"/>
                <a:sym typeface="Palatino" pitchFamily="2" charset="77"/>
              </a:defRPr>
            </a:lvl3pPr>
            <a:lvl4pPr marL="1600200" indent="-228600">
              <a:defRPr sz="4000">
                <a:solidFill>
                  <a:srgbClr val="5F7BAE"/>
                </a:solidFill>
                <a:latin typeface="Palatino" pitchFamily="2" charset="77"/>
                <a:ea typeface="ヒラギノ明朝 ProN W3" panose="02020300000000000000" pitchFamily="18" charset="-128"/>
                <a:sym typeface="Palatino" pitchFamily="2" charset="77"/>
              </a:defRPr>
            </a:lvl4pPr>
            <a:lvl5pPr marL="2057400" indent="-228600">
              <a:defRPr sz="4000">
                <a:solidFill>
                  <a:srgbClr val="5F7BAE"/>
                </a:solidFill>
                <a:latin typeface="Palatino" pitchFamily="2" charset="77"/>
                <a:ea typeface="ヒラギノ明朝 ProN W3" panose="02020300000000000000" pitchFamily="18" charset="-128"/>
                <a:sym typeface="Palatino" pitchFamily="2" charset="77"/>
              </a:defRPr>
            </a:lvl5pPr>
            <a:lvl6pPr marL="2514600" indent="-228600" eaLnBrk="0" fontAlgn="base" hangingPunct="0">
              <a:spcBef>
                <a:spcPct val="0"/>
              </a:spcBef>
              <a:spcAft>
                <a:spcPct val="0"/>
              </a:spcAft>
              <a:defRPr sz="4000">
                <a:solidFill>
                  <a:srgbClr val="5F7BAE"/>
                </a:solidFill>
                <a:latin typeface="Palatino" pitchFamily="2" charset="77"/>
                <a:ea typeface="ヒラギノ明朝 ProN W3" panose="02020300000000000000" pitchFamily="18" charset="-128"/>
                <a:sym typeface="Palatino" pitchFamily="2" charset="77"/>
              </a:defRPr>
            </a:lvl6pPr>
            <a:lvl7pPr marL="2971800" indent="-228600" eaLnBrk="0" fontAlgn="base" hangingPunct="0">
              <a:spcBef>
                <a:spcPct val="0"/>
              </a:spcBef>
              <a:spcAft>
                <a:spcPct val="0"/>
              </a:spcAft>
              <a:defRPr sz="4000">
                <a:solidFill>
                  <a:srgbClr val="5F7BAE"/>
                </a:solidFill>
                <a:latin typeface="Palatino" pitchFamily="2" charset="77"/>
                <a:ea typeface="ヒラギノ明朝 ProN W3" panose="02020300000000000000" pitchFamily="18" charset="-128"/>
                <a:sym typeface="Palatino" pitchFamily="2" charset="77"/>
              </a:defRPr>
            </a:lvl7pPr>
            <a:lvl8pPr marL="3429000" indent="-228600" eaLnBrk="0" fontAlgn="base" hangingPunct="0">
              <a:spcBef>
                <a:spcPct val="0"/>
              </a:spcBef>
              <a:spcAft>
                <a:spcPct val="0"/>
              </a:spcAft>
              <a:defRPr sz="4000">
                <a:solidFill>
                  <a:srgbClr val="5F7BAE"/>
                </a:solidFill>
                <a:latin typeface="Palatino" pitchFamily="2" charset="77"/>
                <a:ea typeface="ヒラギノ明朝 ProN W3" panose="02020300000000000000" pitchFamily="18" charset="-128"/>
                <a:sym typeface="Palatino" pitchFamily="2" charset="77"/>
              </a:defRPr>
            </a:lvl8pPr>
            <a:lvl9pPr marL="3886200" indent="-228600" eaLnBrk="0" fontAlgn="base" hangingPunct="0">
              <a:spcBef>
                <a:spcPct val="0"/>
              </a:spcBef>
              <a:spcAft>
                <a:spcPct val="0"/>
              </a:spcAft>
              <a:defRPr sz="4000">
                <a:solidFill>
                  <a:srgbClr val="5F7BAE"/>
                </a:solidFill>
                <a:latin typeface="Palatino" pitchFamily="2" charset="77"/>
                <a:ea typeface="ヒラギノ明朝 ProN W3" panose="02020300000000000000" pitchFamily="18" charset="-128"/>
                <a:sym typeface="Palatino" pitchFamily="2" charset="77"/>
              </a:defRPr>
            </a:lvl9pPr>
          </a:lstStyle>
          <a:p>
            <a:pPr algn="ctr" eaLnBrk="1" hangingPunct="1"/>
            <a:r>
              <a:rPr lang="en-US" altLang="en-US" sz="2812" dirty="0">
                <a:solidFill>
                  <a:schemeClr val="tx1"/>
                </a:solidFill>
                <a:ea typeface="ＭＳ Ｐゴシック" panose="020B0600070205080204" pitchFamily="34" charset="-128"/>
              </a:rPr>
              <a:t>Heart-felt connection</a:t>
            </a:r>
          </a:p>
        </p:txBody>
      </p:sp>
      <p:sp>
        <p:nvSpPr>
          <p:cNvPr id="24589" name="Rectangle 13">
            <a:extLst>
              <a:ext uri="{FF2B5EF4-FFF2-40B4-BE49-F238E27FC236}">
                <a16:creationId xmlns:a16="http://schemas.microsoft.com/office/drawing/2014/main" id="{F1B49D37-8829-0245-8A90-87C88D0A5D95}"/>
              </a:ext>
            </a:extLst>
          </p:cNvPr>
          <p:cNvSpPr>
            <a:spLocks/>
          </p:cNvSpPr>
          <p:nvPr/>
        </p:nvSpPr>
        <p:spPr bwMode="auto">
          <a:xfrm>
            <a:off x="5579001" y="1725834"/>
            <a:ext cx="681277" cy="432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spAutoFit/>
          </a:bodyPr>
          <a:lstStyle>
            <a:lvl1pPr>
              <a:defRPr sz="4000">
                <a:solidFill>
                  <a:srgbClr val="5F7BAE"/>
                </a:solidFill>
                <a:latin typeface="Palatino" pitchFamily="2" charset="77"/>
                <a:ea typeface="ヒラギノ明朝 ProN W3" panose="02020300000000000000" pitchFamily="18" charset="-128"/>
                <a:sym typeface="Palatino" pitchFamily="2" charset="77"/>
              </a:defRPr>
            </a:lvl1pPr>
            <a:lvl2pPr marL="742950" indent="-285750">
              <a:defRPr sz="4000">
                <a:solidFill>
                  <a:srgbClr val="5F7BAE"/>
                </a:solidFill>
                <a:latin typeface="Palatino" pitchFamily="2" charset="77"/>
                <a:ea typeface="ヒラギノ明朝 ProN W3" panose="02020300000000000000" pitchFamily="18" charset="-128"/>
                <a:sym typeface="Palatino" pitchFamily="2" charset="77"/>
              </a:defRPr>
            </a:lvl2pPr>
            <a:lvl3pPr marL="1143000" indent="-228600">
              <a:defRPr sz="4000">
                <a:solidFill>
                  <a:srgbClr val="5F7BAE"/>
                </a:solidFill>
                <a:latin typeface="Palatino" pitchFamily="2" charset="77"/>
                <a:ea typeface="ヒラギノ明朝 ProN W3" panose="02020300000000000000" pitchFamily="18" charset="-128"/>
                <a:sym typeface="Palatino" pitchFamily="2" charset="77"/>
              </a:defRPr>
            </a:lvl3pPr>
            <a:lvl4pPr marL="1600200" indent="-228600">
              <a:defRPr sz="4000">
                <a:solidFill>
                  <a:srgbClr val="5F7BAE"/>
                </a:solidFill>
                <a:latin typeface="Palatino" pitchFamily="2" charset="77"/>
                <a:ea typeface="ヒラギノ明朝 ProN W3" panose="02020300000000000000" pitchFamily="18" charset="-128"/>
                <a:sym typeface="Palatino" pitchFamily="2" charset="77"/>
              </a:defRPr>
            </a:lvl4pPr>
            <a:lvl5pPr marL="2057400" indent="-228600">
              <a:defRPr sz="4000">
                <a:solidFill>
                  <a:srgbClr val="5F7BAE"/>
                </a:solidFill>
                <a:latin typeface="Palatino" pitchFamily="2" charset="77"/>
                <a:ea typeface="ヒラギノ明朝 ProN W3" panose="02020300000000000000" pitchFamily="18" charset="-128"/>
                <a:sym typeface="Palatino" pitchFamily="2" charset="77"/>
              </a:defRPr>
            </a:lvl5pPr>
            <a:lvl6pPr marL="2514600" indent="-228600" eaLnBrk="0" fontAlgn="base" hangingPunct="0">
              <a:spcBef>
                <a:spcPct val="0"/>
              </a:spcBef>
              <a:spcAft>
                <a:spcPct val="0"/>
              </a:spcAft>
              <a:defRPr sz="4000">
                <a:solidFill>
                  <a:srgbClr val="5F7BAE"/>
                </a:solidFill>
                <a:latin typeface="Palatino" pitchFamily="2" charset="77"/>
                <a:ea typeface="ヒラギノ明朝 ProN W3" panose="02020300000000000000" pitchFamily="18" charset="-128"/>
                <a:sym typeface="Palatino" pitchFamily="2" charset="77"/>
              </a:defRPr>
            </a:lvl6pPr>
            <a:lvl7pPr marL="2971800" indent="-228600" eaLnBrk="0" fontAlgn="base" hangingPunct="0">
              <a:spcBef>
                <a:spcPct val="0"/>
              </a:spcBef>
              <a:spcAft>
                <a:spcPct val="0"/>
              </a:spcAft>
              <a:defRPr sz="4000">
                <a:solidFill>
                  <a:srgbClr val="5F7BAE"/>
                </a:solidFill>
                <a:latin typeface="Palatino" pitchFamily="2" charset="77"/>
                <a:ea typeface="ヒラギノ明朝 ProN W3" panose="02020300000000000000" pitchFamily="18" charset="-128"/>
                <a:sym typeface="Palatino" pitchFamily="2" charset="77"/>
              </a:defRPr>
            </a:lvl7pPr>
            <a:lvl8pPr marL="3429000" indent="-228600" eaLnBrk="0" fontAlgn="base" hangingPunct="0">
              <a:spcBef>
                <a:spcPct val="0"/>
              </a:spcBef>
              <a:spcAft>
                <a:spcPct val="0"/>
              </a:spcAft>
              <a:defRPr sz="4000">
                <a:solidFill>
                  <a:srgbClr val="5F7BAE"/>
                </a:solidFill>
                <a:latin typeface="Palatino" pitchFamily="2" charset="77"/>
                <a:ea typeface="ヒラギノ明朝 ProN W3" panose="02020300000000000000" pitchFamily="18" charset="-128"/>
                <a:sym typeface="Palatino" pitchFamily="2" charset="77"/>
              </a:defRPr>
            </a:lvl8pPr>
            <a:lvl9pPr marL="3886200" indent="-228600" eaLnBrk="0" fontAlgn="base" hangingPunct="0">
              <a:spcBef>
                <a:spcPct val="0"/>
              </a:spcBef>
              <a:spcAft>
                <a:spcPct val="0"/>
              </a:spcAft>
              <a:defRPr sz="4000">
                <a:solidFill>
                  <a:srgbClr val="5F7BAE"/>
                </a:solidFill>
                <a:latin typeface="Palatino" pitchFamily="2" charset="77"/>
                <a:ea typeface="ヒラギノ明朝 ProN W3" panose="02020300000000000000" pitchFamily="18" charset="-128"/>
                <a:sym typeface="Palatino" pitchFamily="2" charset="77"/>
              </a:defRPr>
            </a:lvl9pPr>
          </a:lstStyle>
          <a:p>
            <a:pPr algn="ctr" eaLnBrk="1" hangingPunct="1"/>
            <a:r>
              <a:rPr lang="en-US" altLang="en-US" sz="2812" dirty="0">
                <a:solidFill>
                  <a:schemeClr val="tx1"/>
                </a:solidFill>
                <a:ea typeface="ＭＳ Ｐゴシック" panose="020B0600070205080204" pitchFamily="34" charset="-128"/>
              </a:rPr>
              <a:t>goal</a:t>
            </a:r>
          </a:p>
        </p:txBody>
      </p:sp>
      <p:sp>
        <p:nvSpPr>
          <p:cNvPr id="19470" name="Line 14">
            <a:extLst>
              <a:ext uri="{FF2B5EF4-FFF2-40B4-BE49-F238E27FC236}">
                <a16:creationId xmlns:a16="http://schemas.microsoft.com/office/drawing/2014/main" id="{8E5F9ABA-BFAF-984E-87A2-BBEB43FF61AB}"/>
              </a:ext>
            </a:extLst>
          </p:cNvPr>
          <p:cNvSpPr>
            <a:spLocks noChangeShapeType="1"/>
          </p:cNvSpPr>
          <p:nvPr/>
        </p:nvSpPr>
        <p:spPr bwMode="auto">
          <a:xfrm rot="10800000">
            <a:off x="3399235" y="4625578"/>
            <a:ext cx="17859" cy="884039"/>
          </a:xfrm>
          <a:prstGeom prst="line">
            <a:avLst/>
          </a:prstGeom>
          <a:noFill/>
          <a:ln w="38100">
            <a:solidFill>
              <a:schemeClr val="tx1">
                <a:alpha val="50195"/>
              </a:schemeClr>
            </a:solidFill>
            <a:miter lim="800000"/>
            <a:headEnd type="stealth" w="med" len="med"/>
            <a:tailEnd/>
          </a:ln>
          <a:extLst>
            <a:ext uri="{909E8E84-426E-40DD-AFC4-6F175D3DCCD1}">
              <a14:hiddenFill xmlns:a14="http://schemas.microsoft.com/office/drawing/2010/main">
                <a:noFill/>
              </a14:hiddenFill>
            </a:ext>
          </a:extLst>
        </p:spPr>
        <p:txBody>
          <a:bodyPr lIns="0" tIns="0" rIns="0" bIns="0"/>
          <a:lstStyle/>
          <a:p>
            <a:endParaRPr lang="en-US" sz="1266" dirty="0"/>
          </a:p>
        </p:txBody>
      </p:sp>
      <p:sp>
        <p:nvSpPr>
          <p:cNvPr id="19471" name="Line 15">
            <a:extLst>
              <a:ext uri="{FF2B5EF4-FFF2-40B4-BE49-F238E27FC236}">
                <a16:creationId xmlns:a16="http://schemas.microsoft.com/office/drawing/2014/main" id="{F74DB157-DEAD-694F-AC35-779375ACA4CC}"/>
              </a:ext>
            </a:extLst>
          </p:cNvPr>
          <p:cNvSpPr>
            <a:spLocks noChangeShapeType="1"/>
          </p:cNvSpPr>
          <p:nvPr/>
        </p:nvSpPr>
        <p:spPr bwMode="auto">
          <a:xfrm flipH="1">
            <a:off x="4819055" y="3170039"/>
            <a:ext cx="3509367" cy="2428875"/>
          </a:xfrm>
          <a:prstGeom prst="line">
            <a:avLst/>
          </a:prstGeom>
          <a:noFill/>
          <a:ln w="38100">
            <a:solidFill>
              <a:schemeClr val="tx1">
                <a:alpha val="50195"/>
              </a:schemeClr>
            </a:solidFill>
            <a:miter lim="800000"/>
            <a:headEnd type="stealth" w="med" len="med"/>
            <a:tailEnd/>
          </a:ln>
          <a:extLst>
            <a:ext uri="{909E8E84-426E-40DD-AFC4-6F175D3DCCD1}">
              <a14:hiddenFill xmlns:a14="http://schemas.microsoft.com/office/drawing/2010/main">
                <a:noFill/>
              </a14:hiddenFill>
            </a:ext>
          </a:extLst>
        </p:spPr>
        <p:txBody>
          <a:bodyPr lIns="0" tIns="0" rIns="0" bIns="0"/>
          <a:lstStyle/>
          <a:p>
            <a:endParaRPr lang="en-US" sz="1266" dirty="0"/>
          </a:p>
        </p:txBody>
      </p:sp>
      <p:sp>
        <p:nvSpPr>
          <p:cNvPr id="19472" name="Line 16">
            <a:extLst>
              <a:ext uri="{FF2B5EF4-FFF2-40B4-BE49-F238E27FC236}">
                <a16:creationId xmlns:a16="http://schemas.microsoft.com/office/drawing/2014/main" id="{8BB479F6-51DE-9A45-864E-8BAA52D4757F}"/>
              </a:ext>
            </a:extLst>
          </p:cNvPr>
          <p:cNvSpPr>
            <a:spLocks noChangeShapeType="1"/>
          </p:cNvSpPr>
          <p:nvPr/>
        </p:nvSpPr>
        <p:spPr bwMode="auto">
          <a:xfrm rot="10800000">
            <a:off x="8399860" y="4813101"/>
            <a:ext cx="17859" cy="696516"/>
          </a:xfrm>
          <a:prstGeom prst="line">
            <a:avLst/>
          </a:prstGeom>
          <a:noFill/>
          <a:ln w="38100">
            <a:solidFill>
              <a:schemeClr val="tx1">
                <a:alpha val="50195"/>
              </a:schemeClr>
            </a:solidFill>
            <a:miter lim="800000"/>
            <a:headEnd type="stealth" w="med" len="med"/>
            <a:tailEnd/>
          </a:ln>
          <a:extLst>
            <a:ext uri="{909E8E84-426E-40DD-AFC4-6F175D3DCCD1}">
              <a14:hiddenFill xmlns:a14="http://schemas.microsoft.com/office/drawing/2010/main">
                <a:noFill/>
              </a14:hiddenFill>
            </a:ext>
          </a:extLst>
        </p:spPr>
        <p:txBody>
          <a:bodyPr lIns="0" tIns="0" rIns="0" bIns="0"/>
          <a:lstStyle/>
          <a:p>
            <a:endParaRPr lang="en-US" sz="1266" dirty="0"/>
          </a:p>
        </p:txBody>
      </p:sp>
      <p:sp>
        <p:nvSpPr>
          <p:cNvPr id="19473" name="Line 17">
            <a:extLst>
              <a:ext uri="{FF2B5EF4-FFF2-40B4-BE49-F238E27FC236}">
                <a16:creationId xmlns:a16="http://schemas.microsoft.com/office/drawing/2014/main" id="{DB20E895-C9C3-4C43-8079-0A3CC0BB9164}"/>
              </a:ext>
            </a:extLst>
          </p:cNvPr>
          <p:cNvSpPr>
            <a:spLocks noChangeShapeType="1"/>
          </p:cNvSpPr>
          <p:nvPr/>
        </p:nvSpPr>
        <p:spPr bwMode="auto">
          <a:xfrm rot="10800000" flipH="1">
            <a:off x="4720828" y="5670352"/>
            <a:ext cx="1955602" cy="25673"/>
          </a:xfrm>
          <a:prstGeom prst="line">
            <a:avLst/>
          </a:prstGeom>
          <a:noFill/>
          <a:ln w="38100">
            <a:solidFill>
              <a:schemeClr val="tx1">
                <a:alpha val="50195"/>
              </a:schemeClr>
            </a:solidFill>
            <a:miter lim="800000"/>
            <a:headEnd type="stealth" w="med" len="med"/>
            <a:tailEnd type="stealth" w="med" len="med"/>
          </a:ln>
          <a:extLst>
            <a:ext uri="{909E8E84-426E-40DD-AFC4-6F175D3DCCD1}">
              <a14:hiddenFill xmlns:a14="http://schemas.microsoft.com/office/drawing/2010/main">
                <a:noFill/>
              </a14:hiddenFill>
            </a:ext>
          </a:extLst>
        </p:spPr>
        <p:txBody>
          <a:bodyPr lIns="0" tIns="0" rIns="0" bIns="0"/>
          <a:lstStyle/>
          <a:p>
            <a:endParaRPr lang="en-US" sz="1266" dirty="0"/>
          </a:p>
        </p:txBody>
      </p:sp>
    </p:spTree>
    <p:extLst>
      <p:ext uri="{BB962C8B-B14F-4D97-AF65-F5344CB8AC3E}">
        <p14:creationId xmlns:p14="http://schemas.microsoft.com/office/powerpoint/2010/main" val="13614760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32" fill="hold" nodeType="clickEffect">
                                  <p:stCondLst>
                                    <p:cond delay="0"/>
                                  </p:stCondLst>
                                  <p:childTnLst>
                                    <p:set>
                                      <p:cBhvr>
                                        <p:cTn id="6" dur="1" fill="hold">
                                          <p:stCondLst>
                                            <p:cond delay="0"/>
                                          </p:stCondLst>
                                        </p:cTn>
                                        <p:tgtEl>
                                          <p:spTgt spid="19462"/>
                                        </p:tgtEl>
                                        <p:attrNameLst>
                                          <p:attrName>style.visibility</p:attrName>
                                        </p:attrNameLst>
                                      </p:cBhvr>
                                      <p:to>
                                        <p:strVal val="visible"/>
                                      </p:to>
                                    </p:set>
                                    <p:anim calcmode="lin" valueType="num">
                                      <p:cBhvr>
                                        <p:cTn id="7" dur="500" fill="hold"/>
                                        <p:tgtEl>
                                          <p:spTgt spid="19462"/>
                                        </p:tgtEl>
                                        <p:attrNameLst>
                                          <p:attrName>ppt_w</p:attrName>
                                        </p:attrNameLst>
                                      </p:cBhvr>
                                      <p:tavLst>
                                        <p:tav tm="0">
                                          <p:val>
                                            <p:strVal val="4*#ppt_w"/>
                                          </p:val>
                                        </p:tav>
                                        <p:tav tm="100000">
                                          <p:val>
                                            <p:strVal val="#ppt_w"/>
                                          </p:val>
                                        </p:tav>
                                      </p:tavLst>
                                    </p:anim>
                                    <p:anim calcmode="lin" valueType="num">
                                      <p:cBhvr>
                                        <p:cTn id="8" dur="500" fill="hold"/>
                                        <p:tgtEl>
                                          <p:spTgt spid="19462"/>
                                        </p:tgtEl>
                                        <p:attrNameLst>
                                          <p:attrName>ppt_h</p:attrName>
                                        </p:attrNameLst>
                                      </p:cBhvr>
                                      <p:tavLst>
                                        <p:tav tm="0">
                                          <p:val>
                                            <p:strVal val="4*#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32" fill="hold" nodeType="clickEffect">
                                  <p:stCondLst>
                                    <p:cond delay="0"/>
                                  </p:stCondLst>
                                  <p:childTnLst>
                                    <p:set>
                                      <p:cBhvr>
                                        <p:cTn id="12" dur="1" fill="hold">
                                          <p:stCondLst>
                                            <p:cond delay="0"/>
                                          </p:stCondLst>
                                        </p:cTn>
                                        <p:tgtEl>
                                          <p:spTgt spid="19470"/>
                                        </p:tgtEl>
                                        <p:attrNameLst>
                                          <p:attrName>style.visibility</p:attrName>
                                        </p:attrNameLst>
                                      </p:cBhvr>
                                      <p:to>
                                        <p:strVal val="visible"/>
                                      </p:to>
                                    </p:set>
                                    <p:anim calcmode="lin" valueType="num">
                                      <p:cBhvr>
                                        <p:cTn id="13" dur="500" fill="hold"/>
                                        <p:tgtEl>
                                          <p:spTgt spid="19470"/>
                                        </p:tgtEl>
                                        <p:attrNameLst>
                                          <p:attrName>ppt_w</p:attrName>
                                        </p:attrNameLst>
                                      </p:cBhvr>
                                      <p:tavLst>
                                        <p:tav tm="0">
                                          <p:val>
                                            <p:strVal val="4*#ppt_w"/>
                                          </p:val>
                                        </p:tav>
                                        <p:tav tm="100000">
                                          <p:val>
                                            <p:strVal val="#ppt_w"/>
                                          </p:val>
                                        </p:tav>
                                      </p:tavLst>
                                    </p:anim>
                                    <p:anim calcmode="lin" valueType="num">
                                      <p:cBhvr>
                                        <p:cTn id="14" dur="500" fill="hold"/>
                                        <p:tgtEl>
                                          <p:spTgt spid="19470"/>
                                        </p:tgtEl>
                                        <p:attrNameLst>
                                          <p:attrName>ppt_h</p:attrName>
                                        </p:attrNameLst>
                                      </p:cBhvr>
                                      <p:tavLst>
                                        <p:tav tm="0">
                                          <p:val>
                                            <p:strVal val="4*#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32" fill="hold" nodeType="clickEffect">
                                  <p:stCondLst>
                                    <p:cond delay="0"/>
                                  </p:stCondLst>
                                  <p:childTnLst>
                                    <p:set>
                                      <p:cBhvr>
                                        <p:cTn id="18" dur="1" fill="hold">
                                          <p:stCondLst>
                                            <p:cond delay="0"/>
                                          </p:stCondLst>
                                        </p:cTn>
                                        <p:tgtEl>
                                          <p:spTgt spid="19471"/>
                                        </p:tgtEl>
                                        <p:attrNameLst>
                                          <p:attrName>style.visibility</p:attrName>
                                        </p:attrNameLst>
                                      </p:cBhvr>
                                      <p:to>
                                        <p:strVal val="visible"/>
                                      </p:to>
                                    </p:set>
                                    <p:anim calcmode="lin" valueType="num">
                                      <p:cBhvr>
                                        <p:cTn id="19" dur="500" fill="hold"/>
                                        <p:tgtEl>
                                          <p:spTgt spid="19471"/>
                                        </p:tgtEl>
                                        <p:attrNameLst>
                                          <p:attrName>ppt_w</p:attrName>
                                        </p:attrNameLst>
                                      </p:cBhvr>
                                      <p:tavLst>
                                        <p:tav tm="0">
                                          <p:val>
                                            <p:strVal val="4*#ppt_w"/>
                                          </p:val>
                                        </p:tav>
                                        <p:tav tm="100000">
                                          <p:val>
                                            <p:strVal val="#ppt_w"/>
                                          </p:val>
                                        </p:tav>
                                      </p:tavLst>
                                    </p:anim>
                                    <p:anim calcmode="lin" valueType="num">
                                      <p:cBhvr>
                                        <p:cTn id="20" dur="500" fill="hold"/>
                                        <p:tgtEl>
                                          <p:spTgt spid="19471"/>
                                        </p:tgtEl>
                                        <p:attrNameLst>
                                          <p:attrName>ppt_h</p:attrName>
                                        </p:attrNameLst>
                                      </p:cBhvr>
                                      <p:tavLst>
                                        <p:tav tm="0">
                                          <p:val>
                                            <p:strVal val="4*#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32" fill="hold" nodeType="clickEffect">
                                  <p:stCondLst>
                                    <p:cond delay="0"/>
                                  </p:stCondLst>
                                  <p:childTnLst>
                                    <p:set>
                                      <p:cBhvr>
                                        <p:cTn id="24" dur="1" fill="hold">
                                          <p:stCondLst>
                                            <p:cond delay="0"/>
                                          </p:stCondLst>
                                        </p:cTn>
                                        <p:tgtEl>
                                          <p:spTgt spid="19466"/>
                                        </p:tgtEl>
                                        <p:attrNameLst>
                                          <p:attrName>style.visibility</p:attrName>
                                        </p:attrNameLst>
                                      </p:cBhvr>
                                      <p:to>
                                        <p:strVal val="visible"/>
                                      </p:to>
                                    </p:set>
                                    <p:anim calcmode="lin" valueType="num">
                                      <p:cBhvr>
                                        <p:cTn id="25" dur="500" fill="hold"/>
                                        <p:tgtEl>
                                          <p:spTgt spid="19466"/>
                                        </p:tgtEl>
                                        <p:attrNameLst>
                                          <p:attrName>ppt_w</p:attrName>
                                        </p:attrNameLst>
                                      </p:cBhvr>
                                      <p:tavLst>
                                        <p:tav tm="0">
                                          <p:val>
                                            <p:strVal val="4*#ppt_w"/>
                                          </p:val>
                                        </p:tav>
                                        <p:tav tm="100000">
                                          <p:val>
                                            <p:strVal val="#ppt_w"/>
                                          </p:val>
                                        </p:tav>
                                      </p:tavLst>
                                    </p:anim>
                                    <p:anim calcmode="lin" valueType="num">
                                      <p:cBhvr>
                                        <p:cTn id="26" dur="500" fill="hold"/>
                                        <p:tgtEl>
                                          <p:spTgt spid="19466"/>
                                        </p:tgtEl>
                                        <p:attrNameLst>
                                          <p:attrName>ppt_h</p:attrName>
                                        </p:attrNameLst>
                                      </p:cBhvr>
                                      <p:tavLst>
                                        <p:tav tm="0">
                                          <p:val>
                                            <p:strVal val="4*#ppt_h"/>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32" fill="hold" nodeType="clickEffect">
                                  <p:stCondLst>
                                    <p:cond delay="0"/>
                                  </p:stCondLst>
                                  <p:childTnLst>
                                    <p:set>
                                      <p:cBhvr>
                                        <p:cTn id="30" dur="1" fill="hold">
                                          <p:stCondLst>
                                            <p:cond delay="0"/>
                                          </p:stCondLst>
                                        </p:cTn>
                                        <p:tgtEl>
                                          <p:spTgt spid="19472"/>
                                        </p:tgtEl>
                                        <p:attrNameLst>
                                          <p:attrName>style.visibility</p:attrName>
                                        </p:attrNameLst>
                                      </p:cBhvr>
                                      <p:to>
                                        <p:strVal val="visible"/>
                                      </p:to>
                                    </p:set>
                                    <p:anim calcmode="lin" valueType="num">
                                      <p:cBhvr>
                                        <p:cTn id="31" dur="500" fill="hold"/>
                                        <p:tgtEl>
                                          <p:spTgt spid="19472"/>
                                        </p:tgtEl>
                                        <p:attrNameLst>
                                          <p:attrName>ppt_w</p:attrName>
                                        </p:attrNameLst>
                                      </p:cBhvr>
                                      <p:tavLst>
                                        <p:tav tm="0">
                                          <p:val>
                                            <p:strVal val="4*#ppt_w"/>
                                          </p:val>
                                        </p:tav>
                                        <p:tav tm="100000">
                                          <p:val>
                                            <p:strVal val="#ppt_w"/>
                                          </p:val>
                                        </p:tav>
                                      </p:tavLst>
                                    </p:anim>
                                    <p:anim calcmode="lin" valueType="num">
                                      <p:cBhvr>
                                        <p:cTn id="32" dur="500" fill="hold"/>
                                        <p:tgtEl>
                                          <p:spTgt spid="19472"/>
                                        </p:tgtEl>
                                        <p:attrNameLst>
                                          <p:attrName>ppt_h</p:attrName>
                                        </p:attrNameLst>
                                      </p:cBhvr>
                                      <p:tavLst>
                                        <p:tav tm="0">
                                          <p:val>
                                            <p:strVal val="4*#ppt_h"/>
                                          </p:val>
                                        </p:tav>
                                        <p:tav tm="100000">
                                          <p:val>
                                            <p:strVal val="#ppt_h"/>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17" presetClass="entr" presetSubtype="10" fill="hold" nodeType="clickEffect">
                                  <p:stCondLst>
                                    <p:cond delay="0"/>
                                  </p:stCondLst>
                                  <p:iterate type="lt">
                                    <p:tmPct val="100000"/>
                                  </p:iterate>
                                  <p:childTnLst>
                                    <p:set>
                                      <p:cBhvr>
                                        <p:cTn id="36" dur="1" fill="hold">
                                          <p:stCondLst>
                                            <p:cond delay="0"/>
                                          </p:stCondLst>
                                        </p:cTn>
                                        <p:tgtEl>
                                          <p:spTgt spid="19473"/>
                                        </p:tgtEl>
                                        <p:attrNameLst>
                                          <p:attrName>style.visibility</p:attrName>
                                        </p:attrNameLst>
                                      </p:cBhvr>
                                      <p:to>
                                        <p:strVal val="visible"/>
                                      </p:to>
                                    </p:set>
                                    <p:anim calcmode="lin" valueType="num">
                                      <p:cBhvr>
                                        <p:cTn id="37" dur="75" fill="hold"/>
                                        <p:tgtEl>
                                          <p:spTgt spid="19473"/>
                                        </p:tgtEl>
                                        <p:attrNameLst>
                                          <p:attrName>ppt_w</p:attrName>
                                        </p:attrNameLst>
                                      </p:cBhvr>
                                      <p:tavLst>
                                        <p:tav tm="0">
                                          <p:val>
                                            <p:fltVal val="0"/>
                                          </p:val>
                                        </p:tav>
                                        <p:tav tm="100000">
                                          <p:val>
                                            <p:strVal val="#ppt_w"/>
                                          </p:val>
                                        </p:tav>
                                      </p:tavLst>
                                    </p:anim>
                                    <p:anim calcmode="lin" valueType="num">
                                      <p:cBhvr>
                                        <p:cTn id="38" dur="75" fill="hold"/>
                                        <p:tgtEl>
                                          <p:spTgt spid="1947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1">
            <a:extLst>
              <a:ext uri="{FF2B5EF4-FFF2-40B4-BE49-F238E27FC236}">
                <a16:creationId xmlns:a16="http://schemas.microsoft.com/office/drawing/2014/main" id="{5E26AAB5-1A4C-E34D-A2D7-A7839BD9F88D}"/>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4156" y="2411015"/>
            <a:ext cx="6063258" cy="4152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26626" name="Rectangle 2">
            <a:extLst>
              <a:ext uri="{FF2B5EF4-FFF2-40B4-BE49-F238E27FC236}">
                <a16:creationId xmlns:a16="http://schemas.microsoft.com/office/drawing/2014/main" id="{8BD9F798-D9C8-604C-B765-FEAB1EE162E3}"/>
              </a:ext>
            </a:extLst>
          </p:cNvPr>
          <p:cNvSpPr>
            <a:spLocks noGrp="1" noChangeArrowheads="1"/>
          </p:cNvSpPr>
          <p:nvPr>
            <p:ph type="body" idx="1"/>
          </p:nvPr>
        </p:nvSpPr>
        <p:spPr>
          <a:xfrm>
            <a:off x="2934891" y="642938"/>
            <a:ext cx="5732859" cy="5045273"/>
          </a:xfrm>
        </p:spPr>
        <p:txBody>
          <a:bodyPr/>
          <a:lstStyle/>
          <a:p>
            <a:pPr marL="0" indent="0">
              <a:tabLst>
                <a:tab pos="589338" algn="l"/>
              </a:tabLst>
            </a:pPr>
            <a:r>
              <a:rPr lang="ja-JP" altLang="en-US">
                <a:latin typeface="Arial" panose="020B0604020202020204" pitchFamily="34" charset="0"/>
              </a:rPr>
              <a:t>“</a:t>
            </a:r>
            <a:r>
              <a:rPr lang="en-US" altLang="ja-JP" dirty="0"/>
              <a:t>I see you</a:t>
            </a:r>
            <a:r>
              <a:rPr lang="ja-JP" altLang="en-US">
                <a:latin typeface="Arial" panose="020B0604020202020204" pitchFamily="34" charset="0"/>
              </a:rPr>
              <a:t>”</a:t>
            </a:r>
            <a:endParaRPr lang="en-US" altLang="ja-JP" dirty="0"/>
          </a:p>
          <a:p>
            <a:pPr marL="0" indent="0">
              <a:tabLst>
                <a:tab pos="589338" algn="l"/>
              </a:tabLst>
            </a:pPr>
            <a:r>
              <a:rPr lang="ja-JP" altLang="en-US">
                <a:latin typeface="Arial" panose="020B0604020202020204" pitchFamily="34" charset="0"/>
              </a:rPr>
              <a:t>“</a:t>
            </a:r>
            <a:r>
              <a:rPr lang="en-US" altLang="ja-JP" dirty="0"/>
              <a:t>I am here for you</a:t>
            </a:r>
            <a:r>
              <a:rPr lang="ja-JP" altLang="en-US">
                <a:latin typeface="Arial" panose="020B0604020202020204" pitchFamily="34" charset="0"/>
              </a:rPr>
              <a:t>”</a:t>
            </a:r>
            <a:endParaRPr lang="en-US" altLang="ja-JP" dirty="0"/>
          </a:p>
          <a:p>
            <a:pPr marL="0" indent="0">
              <a:tabLst>
                <a:tab pos="589338" algn="l"/>
              </a:tabLst>
            </a:pPr>
            <a:r>
              <a:rPr lang="ja-JP" altLang="en-US">
                <a:latin typeface="Arial" panose="020B0604020202020204" pitchFamily="34" charset="0"/>
              </a:rPr>
              <a:t>“</a:t>
            </a:r>
            <a:r>
              <a:rPr lang="en-US" altLang="ja-JP" dirty="0"/>
              <a:t>You can depend on me</a:t>
            </a:r>
            <a:r>
              <a:rPr lang="ja-JP" altLang="en-US">
                <a:latin typeface="Arial" panose="020B0604020202020204" pitchFamily="34" charset="0"/>
              </a:rPr>
              <a:t>”</a:t>
            </a:r>
            <a:endParaRPr lang="en-US" altLang="ja-JP" dirty="0"/>
          </a:p>
          <a:p>
            <a:pPr marL="0" indent="0">
              <a:tabLst>
                <a:tab pos="589338" algn="l"/>
              </a:tabLst>
            </a:pPr>
            <a:r>
              <a:rPr lang="ja-JP" altLang="en-US">
                <a:latin typeface="Arial" panose="020B0604020202020204" pitchFamily="34" charset="0"/>
              </a:rPr>
              <a:t>“</a:t>
            </a:r>
            <a:r>
              <a:rPr lang="en-US" altLang="ja-JP" dirty="0"/>
              <a:t>Because I have my-</a:t>
            </a:r>
            <a:r>
              <a:rPr lang="en-US" altLang="ja-JP" b="1" i="1" dirty="0"/>
              <a:t>SELF</a:t>
            </a:r>
            <a:r>
              <a:rPr lang="ja-JP" altLang="en-US" b="1" i="1">
                <a:latin typeface="Arial" panose="020B0604020202020204" pitchFamily="34" charset="0"/>
              </a:rPr>
              <a:t>”</a:t>
            </a:r>
            <a:endParaRPr lang="en-US" altLang="ja-JP" dirty="0"/>
          </a:p>
          <a:p>
            <a:pPr marL="0" indent="0">
              <a:tabLst>
                <a:tab pos="589338" algn="l"/>
              </a:tabLst>
            </a:pPr>
            <a:endParaRPr lang="en-US" altLang="en-US" dirty="0"/>
          </a:p>
          <a:p>
            <a:pPr marL="0" indent="0">
              <a:tabLst>
                <a:tab pos="589338" algn="l"/>
              </a:tabLst>
            </a:pPr>
            <a:endParaRPr lang="en-US" altLang="en-US" dirty="0"/>
          </a:p>
          <a:p>
            <a:pPr marL="0" indent="0">
              <a:tabLst>
                <a:tab pos="589338" algn="l"/>
              </a:tabLst>
            </a:pPr>
            <a:endParaRPr lang="en-US" altLang="en-US" dirty="0"/>
          </a:p>
          <a:p>
            <a:pPr marL="0" indent="0">
              <a:tabLst>
                <a:tab pos="589338" algn="l"/>
              </a:tabLst>
            </a:pPr>
            <a:endParaRPr lang="en-US" altLang="en-US" sz="2812" dirty="0"/>
          </a:p>
        </p:txBody>
      </p:sp>
      <p:sp>
        <p:nvSpPr>
          <p:cNvPr id="20483" name="Rectangle 3">
            <a:extLst>
              <a:ext uri="{FF2B5EF4-FFF2-40B4-BE49-F238E27FC236}">
                <a16:creationId xmlns:a16="http://schemas.microsoft.com/office/drawing/2014/main" id="{B847DE45-7387-8748-A462-60CFDD037914}"/>
              </a:ext>
            </a:extLst>
          </p:cNvPr>
          <p:cNvSpPr>
            <a:spLocks/>
          </p:cNvSpPr>
          <p:nvPr/>
        </p:nvSpPr>
        <p:spPr bwMode="auto">
          <a:xfrm>
            <a:off x="1524000" y="4947047"/>
            <a:ext cx="9045773" cy="92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b"/>
          <a:lstStyle>
            <a:lvl1pPr marL="342900" algn="ctr">
              <a:defRPr sz="3400">
                <a:solidFill>
                  <a:schemeClr val="tx1"/>
                </a:solidFill>
                <a:latin typeface="Palatino" pitchFamily="2" charset="77"/>
                <a:ea typeface="ヒラギノ明朝 ProN W3" panose="02020300000000000000" pitchFamily="18" charset="-128"/>
                <a:sym typeface="Palatino" pitchFamily="2" charset="77"/>
              </a:defRPr>
            </a:lvl1pPr>
            <a:lvl2pPr marL="742950" indent="-285750" algn="ctr">
              <a:defRPr sz="3400">
                <a:solidFill>
                  <a:schemeClr val="tx1"/>
                </a:solidFill>
                <a:latin typeface="Palatino" pitchFamily="2" charset="77"/>
                <a:ea typeface="ヒラギノ明朝 ProN W3" panose="02020300000000000000" pitchFamily="18" charset="-128"/>
                <a:sym typeface="Palatino" pitchFamily="2" charset="77"/>
              </a:defRPr>
            </a:lvl2pPr>
            <a:lvl3pPr marL="1143000" indent="-228600" algn="ctr">
              <a:defRPr sz="3400">
                <a:solidFill>
                  <a:schemeClr val="tx1"/>
                </a:solidFill>
                <a:latin typeface="Palatino" pitchFamily="2" charset="77"/>
                <a:ea typeface="ヒラギノ明朝 ProN W3" panose="02020300000000000000" pitchFamily="18" charset="-128"/>
                <a:sym typeface="Palatino" pitchFamily="2" charset="77"/>
              </a:defRPr>
            </a:lvl3pPr>
            <a:lvl4pPr marL="1600200" indent="-228600" algn="ctr">
              <a:defRPr sz="3400">
                <a:solidFill>
                  <a:schemeClr val="tx1"/>
                </a:solidFill>
                <a:latin typeface="Palatino" pitchFamily="2" charset="77"/>
                <a:ea typeface="ヒラギノ明朝 ProN W3" panose="02020300000000000000" pitchFamily="18" charset="-128"/>
                <a:sym typeface="Palatino" pitchFamily="2" charset="77"/>
              </a:defRPr>
            </a:lvl4pPr>
            <a:lvl5pPr marL="2057400" indent="-228600" algn="ctr">
              <a:defRPr sz="3400">
                <a:solidFill>
                  <a:schemeClr val="tx1"/>
                </a:solidFill>
                <a:latin typeface="Palatino" pitchFamily="2" charset="77"/>
                <a:ea typeface="ヒラギノ明朝 ProN W3" panose="02020300000000000000" pitchFamily="18" charset="-128"/>
                <a:sym typeface="Palatino" pitchFamily="2" charset="77"/>
              </a:defRPr>
            </a:lvl5pPr>
            <a:lvl6pPr marL="2514600" indent="-228600" algn="ctr" eaLnBrk="0" fontAlgn="base" hangingPunct="0">
              <a:spcBef>
                <a:spcPct val="0"/>
              </a:spcBef>
              <a:spcAft>
                <a:spcPct val="0"/>
              </a:spcAft>
              <a:defRPr sz="3400">
                <a:solidFill>
                  <a:schemeClr val="tx1"/>
                </a:solidFill>
                <a:latin typeface="Palatino" pitchFamily="2" charset="77"/>
                <a:ea typeface="ヒラギノ明朝 ProN W3" panose="02020300000000000000" pitchFamily="18" charset="-128"/>
                <a:sym typeface="Palatino" pitchFamily="2" charset="77"/>
              </a:defRPr>
            </a:lvl6pPr>
            <a:lvl7pPr marL="2971800" indent="-228600" algn="ctr" eaLnBrk="0" fontAlgn="base" hangingPunct="0">
              <a:spcBef>
                <a:spcPct val="0"/>
              </a:spcBef>
              <a:spcAft>
                <a:spcPct val="0"/>
              </a:spcAft>
              <a:defRPr sz="3400">
                <a:solidFill>
                  <a:schemeClr val="tx1"/>
                </a:solidFill>
                <a:latin typeface="Palatino" pitchFamily="2" charset="77"/>
                <a:ea typeface="ヒラギノ明朝 ProN W3" panose="02020300000000000000" pitchFamily="18" charset="-128"/>
                <a:sym typeface="Palatino" pitchFamily="2" charset="77"/>
              </a:defRPr>
            </a:lvl7pPr>
            <a:lvl8pPr marL="3429000" indent="-228600" algn="ctr" eaLnBrk="0" fontAlgn="base" hangingPunct="0">
              <a:spcBef>
                <a:spcPct val="0"/>
              </a:spcBef>
              <a:spcAft>
                <a:spcPct val="0"/>
              </a:spcAft>
              <a:defRPr sz="3400">
                <a:solidFill>
                  <a:schemeClr val="tx1"/>
                </a:solidFill>
                <a:latin typeface="Palatino" pitchFamily="2" charset="77"/>
                <a:ea typeface="ヒラギノ明朝 ProN W3" panose="02020300000000000000" pitchFamily="18" charset="-128"/>
                <a:sym typeface="Palatino" pitchFamily="2" charset="77"/>
              </a:defRPr>
            </a:lvl8pPr>
            <a:lvl9pPr marL="3886200" indent="-228600" algn="ctr" eaLnBrk="0" fontAlgn="base" hangingPunct="0">
              <a:spcBef>
                <a:spcPct val="0"/>
              </a:spcBef>
              <a:spcAft>
                <a:spcPct val="0"/>
              </a:spcAft>
              <a:defRPr sz="3400">
                <a:solidFill>
                  <a:schemeClr val="tx1"/>
                </a:solidFill>
                <a:latin typeface="Palatino" pitchFamily="2" charset="77"/>
                <a:ea typeface="ヒラギノ明朝 ProN W3" panose="02020300000000000000" pitchFamily="18" charset="-128"/>
                <a:sym typeface="Palatino" pitchFamily="2" charset="77"/>
              </a:defRPr>
            </a:lvl9pPr>
          </a:lstStyle>
          <a:p>
            <a:pPr eaLnBrk="1" hangingPunct="1"/>
            <a:endParaRPr lang="en-US" altLang="en-US" sz="2531" dirty="0">
              <a:ea typeface="ＭＳ Ｐゴシック" panose="020B0600070205080204" pitchFamily="34" charset="-128"/>
            </a:endParaRPr>
          </a:p>
        </p:txBody>
      </p:sp>
    </p:spTree>
    <p:extLst>
      <p:ext uri="{BB962C8B-B14F-4D97-AF65-F5344CB8AC3E}">
        <p14:creationId xmlns:p14="http://schemas.microsoft.com/office/powerpoint/2010/main" val="41746698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nodePh="1">
                                  <p:stCondLst>
                                    <p:cond delay="0"/>
                                  </p:stCondLst>
                                  <p:endCondLst>
                                    <p:cond evt="begin" delay="0">
                                      <p:tn val="5"/>
                                    </p:cond>
                                  </p:endCondLst>
                                  <p:childTnLst>
                                    <p:set>
                                      <p:cBhvr>
                                        <p:cTn id="6" dur="1" fill="hold">
                                          <p:stCondLst>
                                            <p:cond delay="0"/>
                                          </p:stCondLst>
                                        </p:cTn>
                                        <p:tgtEl>
                                          <p:spTgt spid="20483">
                                            <p:txEl>
                                              <p:pRg st="0" end="0"/>
                                            </p:txEl>
                                          </p:spTgt>
                                        </p:tgtEl>
                                        <p:attrNameLst>
                                          <p:attrName>style.visibility</p:attrName>
                                        </p:attrNameLst>
                                      </p:cBhvr>
                                      <p:to>
                                        <p:strVal val="visible"/>
                                      </p:to>
                                    </p:set>
                                    <p:animEffect transition="in" filter="wipe(left)">
                                      <p:cBhvr>
                                        <p:cTn id="7" dur="500"/>
                                        <p:tgtEl>
                                          <p:spTgt spid="2048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1">
            <a:extLst>
              <a:ext uri="{FF2B5EF4-FFF2-40B4-BE49-F238E27FC236}">
                <a16:creationId xmlns:a16="http://schemas.microsoft.com/office/drawing/2014/main" id="{8FB9F147-0D7C-BE41-94E6-9926C0AA9D01}"/>
              </a:ext>
            </a:extLst>
          </p:cNvPr>
          <p:cNvSpPr>
            <a:spLocks noGrp="1" noChangeArrowheads="1"/>
          </p:cNvSpPr>
          <p:nvPr>
            <p:ph type="title"/>
          </p:nvPr>
        </p:nvSpPr>
        <p:spPr/>
        <p:txBody>
          <a:bodyPr/>
          <a:lstStyle/>
          <a:p>
            <a:pPr eaLnBrk="1" hangingPunct="1"/>
            <a:r>
              <a:rPr lang="en-US" altLang="en-US" dirty="0"/>
              <a:t>3 Phases of IFIO</a:t>
            </a:r>
          </a:p>
        </p:txBody>
      </p:sp>
      <p:sp>
        <p:nvSpPr>
          <p:cNvPr id="36866" name="Rectangle 2">
            <a:extLst>
              <a:ext uri="{FF2B5EF4-FFF2-40B4-BE49-F238E27FC236}">
                <a16:creationId xmlns:a16="http://schemas.microsoft.com/office/drawing/2014/main" id="{75405989-3721-0E48-BC8F-B1A1CB7408F5}"/>
              </a:ext>
            </a:extLst>
          </p:cNvPr>
          <p:cNvSpPr>
            <a:spLocks noGrp="1" noChangeArrowheads="1"/>
          </p:cNvSpPr>
          <p:nvPr>
            <p:ph type="body" idx="1"/>
          </p:nvPr>
        </p:nvSpPr>
        <p:spPr/>
        <p:txBody>
          <a:bodyPr>
            <a:normAutofit/>
          </a:bodyPr>
          <a:lstStyle/>
          <a:p>
            <a:pPr marL="616127">
              <a:buBlip>
                <a:blip r:embed="rId3"/>
              </a:buBlip>
              <a:tabLst>
                <a:tab pos="1071524" algn="l"/>
              </a:tabLst>
            </a:pPr>
            <a:r>
              <a:rPr lang="en-US" altLang="en-US" sz="2400" dirty="0"/>
              <a:t>Phase one: Beginning </a:t>
            </a:r>
          </a:p>
          <a:p>
            <a:pPr marL="457200" lvl="1" indent="0">
              <a:buNone/>
              <a:tabLst>
                <a:tab pos="1071524" algn="l"/>
              </a:tabLst>
            </a:pPr>
            <a:r>
              <a:rPr lang="en-US" altLang="en-US" sz="2400" dirty="0"/>
              <a:t>         Getting to know the couple, introducing the model</a:t>
            </a:r>
          </a:p>
          <a:p>
            <a:pPr marL="616127">
              <a:buBlip>
                <a:blip r:embed="rId3"/>
              </a:buBlip>
              <a:tabLst>
                <a:tab pos="1071524" algn="l"/>
              </a:tabLst>
            </a:pPr>
            <a:r>
              <a:rPr lang="en-US" altLang="en-US" sz="2400" dirty="0"/>
              <a:t>Phase two: The eddies and flows of the middle</a:t>
            </a:r>
          </a:p>
          <a:p>
            <a:pPr marL="457200" lvl="1" indent="0">
              <a:buNone/>
              <a:tabLst>
                <a:tab pos="1071524" algn="l"/>
              </a:tabLst>
            </a:pPr>
            <a:r>
              <a:rPr lang="en-US" altLang="en-US" sz="2400" dirty="0"/>
              <a:t>         The non-linear protocols</a:t>
            </a:r>
          </a:p>
          <a:p>
            <a:pPr marL="616127">
              <a:buBlip>
                <a:blip r:embed="rId3"/>
              </a:buBlip>
              <a:tabLst>
                <a:tab pos="1071524" algn="l"/>
              </a:tabLst>
            </a:pPr>
            <a:r>
              <a:rPr lang="en-US" altLang="en-US" sz="2400" dirty="0"/>
              <a:t>Phase three: Ending</a:t>
            </a:r>
          </a:p>
          <a:p>
            <a:pPr marL="387527" indent="0">
              <a:buNone/>
              <a:tabLst>
                <a:tab pos="1071524" algn="l"/>
              </a:tabLst>
            </a:pPr>
            <a:r>
              <a:rPr lang="en-US" altLang="en-US" sz="2400" dirty="0"/>
              <a:t>	Apology and forgiveness, vision and intention</a:t>
            </a:r>
          </a:p>
        </p:txBody>
      </p:sp>
    </p:spTree>
    <p:extLst>
      <p:ext uri="{BB962C8B-B14F-4D97-AF65-F5344CB8AC3E}">
        <p14:creationId xmlns:p14="http://schemas.microsoft.com/office/powerpoint/2010/main" val="35920152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1">
            <a:extLst>
              <a:ext uri="{FF2B5EF4-FFF2-40B4-BE49-F238E27FC236}">
                <a16:creationId xmlns:a16="http://schemas.microsoft.com/office/drawing/2014/main" id="{8531C4F1-F8E5-3C49-BB9C-63CABBC16BD2}"/>
              </a:ext>
            </a:extLst>
          </p:cNvPr>
          <p:cNvSpPr>
            <a:spLocks noGrp="1" noChangeArrowheads="1"/>
          </p:cNvSpPr>
          <p:nvPr>
            <p:ph type="title"/>
          </p:nvPr>
        </p:nvSpPr>
        <p:spPr/>
        <p:txBody>
          <a:bodyPr/>
          <a:lstStyle/>
          <a:p>
            <a:pPr eaLnBrk="1" hangingPunct="1"/>
            <a:r>
              <a:rPr lang="en-US" altLang="en-US" dirty="0"/>
              <a:t>Basic protocols</a:t>
            </a:r>
          </a:p>
        </p:txBody>
      </p:sp>
      <p:sp>
        <p:nvSpPr>
          <p:cNvPr id="38914" name="Rectangle 2">
            <a:extLst>
              <a:ext uri="{FF2B5EF4-FFF2-40B4-BE49-F238E27FC236}">
                <a16:creationId xmlns:a16="http://schemas.microsoft.com/office/drawing/2014/main" id="{DF806037-7110-A143-80A9-6D7CF1650097}"/>
              </a:ext>
            </a:extLst>
          </p:cNvPr>
          <p:cNvSpPr>
            <a:spLocks noGrp="1" noChangeArrowheads="1"/>
          </p:cNvSpPr>
          <p:nvPr>
            <p:ph type="body" idx="1"/>
          </p:nvPr>
        </p:nvSpPr>
        <p:spPr/>
        <p:txBody>
          <a:bodyPr>
            <a:normAutofit/>
          </a:bodyPr>
          <a:lstStyle/>
          <a:p>
            <a:pPr marL="616127">
              <a:buBlip>
                <a:blip r:embed="rId3"/>
              </a:buBlip>
              <a:tabLst>
                <a:tab pos="1071524" algn="l"/>
              </a:tabLst>
            </a:pPr>
            <a:r>
              <a:rPr lang="en-US" altLang="en-US" sz="2400" dirty="0"/>
              <a:t>Developing safety and Trust</a:t>
            </a:r>
          </a:p>
          <a:p>
            <a:pPr marL="616127">
              <a:buBlip>
                <a:blip r:embed="rId3"/>
              </a:buBlip>
              <a:tabLst>
                <a:tab pos="1071524" algn="l"/>
              </a:tabLst>
            </a:pPr>
            <a:r>
              <a:rPr lang="en-US" altLang="en-US" sz="2400" dirty="0"/>
              <a:t>Tracking sequences</a:t>
            </a:r>
          </a:p>
          <a:p>
            <a:pPr marL="616127">
              <a:buBlip>
                <a:blip r:embed="rId3"/>
              </a:buBlip>
              <a:tabLst>
                <a:tab pos="1071524" algn="l"/>
              </a:tabLst>
            </a:pPr>
            <a:r>
              <a:rPr lang="en-US" altLang="en-US" sz="2400" dirty="0"/>
              <a:t>Un-blending</a:t>
            </a:r>
          </a:p>
          <a:p>
            <a:pPr marL="616127">
              <a:buBlip>
                <a:blip r:embed="rId3"/>
              </a:buBlip>
              <a:tabLst>
                <a:tab pos="1071524" algn="l"/>
              </a:tabLst>
            </a:pPr>
            <a:r>
              <a:rPr lang="en-US" altLang="en-US" sz="2400" dirty="0"/>
              <a:t>Communicating well</a:t>
            </a:r>
          </a:p>
          <a:p>
            <a:pPr marL="616127">
              <a:buBlip>
                <a:blip r:embed="rId3"/>
              </a:buBlip>
              <a:tabLst>
                <a:tab pos="1071524" algn="l"/>
              </a:tabLst>
            </a:pPr>
            <a:r>
              <a:rPr lang="en-US" altLang="en-US" sz="2400" dirty="0"/>
              <a:t>Deep intra-psychic work in the presence of a partner</a:t>
            </a:r>
          </a:p>
        </p:txBody>
      </p:sp>
    </p:spTree>
    <p:extLst>
      <p:ext uri="{BB962C8B-B14F-4D97-AF65-F5344CB8AC3E}">
        <p14:creationId xmlns:p14="http://schemas.microsoft.com/office/powerpoint/2010/main" val="4009787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 name="Image" descr="Image"/>
          <p:cNvPicPr>
            <a:picLocks noGrp="1"/>
          </p:cNvPicPr>
          <p:nvPr>
            <p:ph type="pic" idx="13"/>
          </p:nvPr>
        </p:nvPicPr>
        <p:blipFill>
          <a:blip r:embed="rId3"/>
          <a:stretch>
            <a:fillRect/>
          </a:stretch>
        </p:blipFill>
        <p:spPr>
          <a:xfrm>
            <a:off x="1872258" y="767953"/>
            <a:ext cx="8447484" cy="4223742"/>
          </a:xfrm>
          <a:prstGeom prst="rect">
            <a:avLst/>
          </a:prstGeom>
        </p:spPr>
      </p:pic>
      <p:sp>
        <p:nvSpPr>
          <p:cNvPr id="135" name="Nancy Wonder, Ph.D"/>
          <p:cNvSpPr txBox="1">
            <a:spLocks noGrp="1"/>
          </p:cNvSpPr>
          <p:nvPr>
            <p:ph type="title"/>
          </p:nvPr>
        </p:nvSpPr>
        <p:spPr>
          <a:prstGeom prst="rect">
            <a:avLst/>
          </a:prstGeom>
        </p:spPr>
        <p:txBody>
          <a:bodyPr>
            <a:normAutofit fontScale="90000"/>
          </a:bodyPr>
          <a:lstStyle>
            <a:lvl1pPr defTabSz="531622">
              <a:defRPr sz="7007"/>
            </a:lvl1pPr>
          </a:lstStyle>
          <a:p>
            <a:r>
              <a:rPr dirty="0"/>
              <a:t>Nancy Wonder, Ph.D.</a:t>
            </a:r>
          </a:p>
        </p:txBody>
      </p:sp>
      <p:sp>
        <p:nvSpPr>
          <p:cNvPr id="136" name="Licensed Psychologist…"/>
          <p:cNvSpPr txBox="1">
            <a:spLocks noGrp="1"/>
          </p:cNvSpPr>
          <p:nvPr>
            <p:ph type="body" sz="quarter" idx="1"/>
          </p:nvPr>
        </p:nvSpPr>
        <p:spPr>
          <a:prstGeom prst="rect">
            <a:avLst/>
          </a:prstGeom>
        </p:spPr>
        <p:txBody>
          <a:bodyPr>
            <a:normAutofit fontScale="70000" lnSpcReduction="20000"/>
          </a:bodyPr>
          <a:lstStyle/>
          <a:p>
            <a:pPr defTabSz="398428">
              <a:defRPr sz="2328"/>
            </a:pPr>
            <a:r>
              <a:rPr dirty="0"/>
              <a:t>Licensed Psychologist</a:t>
            </a:r>
          </a:p>
          <a:p>
            <a:pPr defTabSz="398428">
              <a:defRPr sz="2328"/>
            </a:pPr>
            <a:r>
              <a:rPr u="sng" dirty="0">
                <a:hlinkClick r:id="rId4"/>
              </a:rPr>
              <a:t>nancywonder.com</a:t>
            </a:r>
          </a:p>
        </p:txBody>
      </p:sp>
    </p:spTree>
    <p:extLst>
      <p:ext uri="{BB962C8B-B14F-4D97-AF65-F5344CB8AC3E}">
        <p14:creationId xmlns:p14="http://schemas.microsoft.com/office/powerpoint/2010/main" val="1207323644"/>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Sexual Trauma"/>
          <p:cNvSpPr txBox="1">
            <a:spLocks noGrp="1"/>
          </p:cNvSpPr>
          <p:nvPr>
            <p:ph type="ctrTitle"/>
          </p:nvPr>
        </p:nvSpPr>
        <p:spPr>
          <a:prstGeom prst="rect">
            <a:avLst/>
          </a:prstGeom>
        </p:spPr>
        <p:txBody>
          <a:bodyPr/>
          <a:lstStyle/>
          <a:p>
            <a:r>
              <a:rPr dirty="0"/>
              <a:t>Sexual Trauma</a:t>
            </a:r>
          </a:p>
        </p:txBody>
      </p:sp>
      <p:sp>
        <p:nvSpPr>
          <p:cNvPr id="149" name="Child Sexual Abuse,  Adult Sexual Abuse, Shaming Messages regarding sexuality, Sexual Harassment"/>
          <p:cNvSpPr txBox="1">
            <a:spLocks noGrp="1"/>
          </p:cNvSpPr>
          <p:nvPr>
            <p:ph type="subTitle" sz="half" idx="1"/>
          </p:nvPr>
        </p:nvSpPr>
        <p:spPr>
          <a:xfrm>
            <a:off x="1881188" y="3911204"/>
            <a:ext cx="8429625" cy="1527624"/>
          </a:xfrm>
          <a:prstGeom prst="rect">
            <a:avLst/>
          </a:prstGeom>
        </p:spPr>
        <p:txBody>
          <a:bodyPr>
            <a:normAutofit fontScale="92500" lnSpcReduction="10000"/>
          </a:bodyPr>
          <a:lstStyle>
            <a:lvl1pPr>
              <a:defRPr sz="3000">
                <a:latin typeface="Chalkboard"/>
                <a:ea typeface="Chalkboard"/>
                <a:cs typeface="Chalkboard"/>
                <a:sym typeface="Chalkboard"/>
              </a:defRPr>
            </a:lvl1pPr>
          </a:lstStyle>
          <a:p>
            <a:r>
              <a:rPr dirty="0"/>
              <a:t>Child Sexual Abuse,  Adult Sexual Abuse, Shaming Messages regarding sexuality, Sexual Harassment </a:t>
            </a:r>
          </a:p>
        </p:txBody>
      </p:sp>
    </p:spTree>
    <p:extLst>
      <p:ext uri="{BB962C8B-B14F-4D97-AF65-F5344CB8AC3E}">
        <p14:creationId xmlns:p14="http://schemas.microsoft.com/office/powerpoint/2010/main" val="2611380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Mary Oliver “And you see how the child grows —"/>
          <p:cNvSpPr txBox="1">
            <a:spLocks noGrp="1"/>
          </p:cNvSpPr>
          <p:nvPr>
            <p:ph type="body" idx="13"/>
          </p:nvPr>
        </p:nvSpPr>
        <p:spPr>
          <a:xfrm>
            <a:off x="1881188" y="4161234"/>
            <a:ext cx="8429625" cy="505908"/>
          </a:xfrm>
          <a:prstGeom prst="rect">
            <a:avLst/>
          </a:prstGeom>
        </p:spPr>
        <p:txBody>
          <a:bodyPr/>
          <a:lstStyle>
            <a:lvl1pPr>
              <a:defRPr b="1" i="0">
                <a:latin typeface="Chalkboard"/>
                <a:ea typeface="Chalkboard"/>
                <a:cs typeface="Chalkboard"/>
                <a:sym typeface="Chalkboard"/>
              </a:defRPr>
            </a:lvl1pPr>
          </a:lstStyle>
          <a:p>
            <a:r>
              <a:rPr dirty="0"/>
              <a:t>–Mary Oliver “And you see how the child grows —</a:t>
            </a:r>
          </a:p>
        </p:txBody>
      </p:sp>
      <p:sp>
        <p:nvSpPr>
          <p:cNvPr id="152" name="“And you see how the child grows —…"/>
          <p:cNvSpPr txBox="1">
            <a:spLocks noGrp="1"/>
          </p:cNvSpPr>
          <p:nvPr>
            <p:ph type="body" idx="14"/>
          </p:nvPr>
        </p:nvSpPr>
        <p:spPr>
          <a:xfrm>
            <a:off x="2416969" y="2748554"/>
            <a:ext cx="7358063" cy="1144480"/>
          </a:xfrm>
          <a:prstGeom prst="rect">
            <a:avLst/>
          </a:prstGeom>
        </p:spPr>
        <p:txBody>
          <a:bodyPr/>
          <a:lstStyle/>
          <a:p>
            <a:pPr>
              <a:defRPr>
                <a:latin typeface="Chalkboard"/>
                <a:ea typeface="Chalkboard"/>
                <a:cs typeface="Chalkboard"/>
                <a:sym typeface="Chalkboard"/>
              </a:defRPr>
            </a:pPr>
            <a:r>
              <a:rPr dirty="0">
                <a:latin typeface="+mj-lt"/>
              </a:rPr>
              <a:t>“And you see how the child grows —</a:t>
            </a:r>
          </a:p>
          <a:p>
            <a:pPr>
              <a:lnSpc>
                <a:spcPct val="100000"/>
              </a:lnSpc>
              <a:defRPr sz="3800">
                <a:solidFill>
                  <a:srgbClr val="3E231A"/>
                </a:solidFill>
                <a:latin typeface="Chalkboard"/>
                <a:ea typeface="Chalkboard"/>
                <a:cs typeface="Chalkboard"/>
                <a:sym typeface="Chalkboard"/>
              </a:defRPr>
            </a:pPr>
            <a:r>
              <a:rPr dirty="0">
                <a:latin typeface="+mj-lt"/>
              </a:rPr>
              <a:t>timidly, crouching in corners.”</a:t>
            </a:r>
          </a:p>
        </p:txBody>
      </p:sp>
    </p:spTree>
    <p:extLst>
      <p:ext uri="{BB962C8B-B14F-4D97-AF65-F5344CB8AC3E}">
        <p14:creationId xmlns:p14="http://schemas.microsoft.com/office/powerpoint/2010/main" val="3632229387"/>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 name="What research shows us about Sexual Trauma and Adult relationships"/>
          <p:cNvSpPr txBox="1">
            <a:spLocks noGrp="1"/>
          </p:cNvSpPr>
          <p:nvPr>
            <p:ph type="title"/>
          </p:nvPr>
        </p:nvSpPr>
        <p:spPr>
          <a:prstGeom prst="rect">
            <a:avLst/>
          </a:prstGeom>
        </p:spPr>
        <p:txBody>
          <a:bodyPr>
            <a:normAutofit fontScale="90000"/>
          </a:bodyPr>
          <a:lstStyle>
            <a:lvl1pPr defTabSz="420624">
              <a:defRPr sz="4608"/>
            </a:lvl1pPr>
          </a:lstStyle>
          <a:p>
            <a:r>
              <a:rPr dirty="0"/>
              <a:t>What research shows us about Sexual Trauma and Adult relationships</a:t>
            </a:r>
          </a:p>
        </p:txBody>
      </p:sp>
      <p:sp>
        <p:nvSpPr>
          <p:cNvPr id="155" name="Sexual Health, Performance, and Satisfaction…"/>
          <p:cNvSpPr txBox="1">
            <a:spLocks noGrp="1"/>
          </p:cNvSpPr>
          <p:nvPr>
            <p:ph sz="quarter" idx="13"/>
          </p:nvPr>
        </p:nvSpPr>
        <p:spPr>
          <a:prstGeom prst="rect">
            <a:avLst/>
          </a:prstGeom>
        </p:spPr>
        <p:txBody>
          <a:bodyPr>
            <a:normAutofit/>
          </a:bodyPr>
          <a:lstStyle/>
          <a:p>
            <a:pPr>
              <a:buBlip>
                <a:blip r:embed="rId3"/>
              </a:buBlip>
            </a:pPr>
            <a:r>
              <a:rPr sz="2400" dirty="0"/>
              <a:t>Sexual Health, Performance, and Satisfaction</a:t>
            </a:r>
          </a:p>
          <a:p>
            <a:pPr>
              <a:buBlip>
                <a:blip r:embed="rId3"/>
              </a:buBlip>
            </a:pPr>
            <a:r>
              <a:rPr sz="2400" dirty="0"/>
              <a:t>Physiological effects</a:t>
            </a:r>
          </a:p>
          <a:p>
            <a:pPr>
              <a:buBlip>
                <a:blip r:embed="rId3"/>
              </a:buBlip>
            </a:pPr>
            <a:r>
              <a:rPr sz="2400" dirty="0"/>
              <a:t>High Risk Sexual Behaviors—(affairs)</a:t>
            </a:r>
          </a:p>
          <a:p>
            <a:pPr>
              <a:buBlip>
                <a:blip r:embed="rId3"/>
              </a:buBlip>
            </a:pPr>
            <a:r>
              <a:rPr sz="2400" dirty="0"/>
              <a:t>Psychological Effects</a:t>
            </a:r>
          </a:p>
          <a:p>
            <a:pPr>
              <a:buBlip>
                <a:blip r:embed="rId3"/>
              </a:buBlip>
            </a:pPr>
            <a:r>
              <a:rPr sz="2400" dirty="0"/>
              <a:t>Impact on Attachment</a:t>
            </a:r>
          </a:p>
        </p:txBody>
      </p:sp>
    </p:spTree>
    <p:extLst>
      <p:ext uri="{BB962C8B-B14F-4D97-AF65-F5344CB8AC3E}">
        <p14:creationId xmlns:p14="http://schemas.microsoft.com/office/powerpoint/2010/main" val="26505526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AE8D61-D731-8B47-90A2-C5707A795920}"/>
              </a:ext>
            </a:extLst>
          </p:cNvPr>
          <p:cNvSpPr>
            <a:spLocks noGrp="1"/>
          </p:cNvSpPr>
          <p:nvPr>
            <p:ph type="title"/>
          </p:nvPr>
        </p:nvSpPr>
        <p:spPr/>
        <p:txBody>
          <a:bodyPr/>
          <a:lstStyle/>
          <a:p>
            <a:r>
              <a:rPr lang="en-US" dirty="0"/>
              <a:t>Attachment</a:t>
            </a:r>
          </a:p>
        </p:txBody>
      </p:sp>
      <p:sp>
        <p:nvSpPr>
          <p:cNvPr id="3" name="Content Placeholder 2">
            <a:extLst>
              <a:ext uri="{FF2B5EF4-FFF2-40B4-BE49-F238E27FC236}">
                <a16:creationId xmlns:a16="http://schemas.microsoft.com/office/drawing/2014/main" id="{C7B1C802-16D0-904B-A182-AFF4F8C7B290}"/>
              </a:ext>
            </a:extLst>
          </p:cNvPr>
          <p:cNvSpPr>
            <a:spLocks noGrp="1"/>
          </p:cNvSpPr>
          <p:nvPr>
            <p:ph sz="quarter" idx="13"/>
          </p:nvPr>
        </p:nvSpPr>
        <p:spPr/>
        <p:txBody>
          <a:bodyPr/>
          <a:lstStyle/>
          <a:p>
            <a:r>
              <a:rPr lang="en-US" sz="3600" dirty="0"/>
              <a:t>Sexual Trauma leads to insecure attachment</a:t>
            </a:r>
          </a:p>
          <a:p>
            <a:endParaRPr lang="en-US" dirty="0"/>
          </a:p>
          <a:p>
            <a:pPr lvl="2"/>
            <a:r>
              <a:rPr lang="en-US" sz="2800" dirty="0"/>
              <a:t>Anxious</a:t>
            </a:r>
          </a:p>
          <a:p>
            <a:pPr lvl="2"/>
            <a:r>
              <a:rPr lang="en-US" sz="2800" dirty="0"/>
              <a:t>Avoidant</a:t>
            </a:r>
          </a:p>
        </p:txBody>
      </p:sp>
    </p:spTree>
    <p:extLst>
      <p:ext uri="{BB962C8B-B14F-4D97-AF65-F5344CB8AC3E}">
        <p14:creationId xmlns:p14="http://schemas.microsoft.com/office/powerpoint/2010/main" val="11973402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Protectors—cycle of attachment"/>
          <p:cNvSpPr txBox="1">
            <a:spLocks noGrp="1"/>
          </p:cNvSpPr>
          <p:nvPr>
            <p:ph type="title"/>
          </p:nvPr>
        </p:nvSpPr>
        <p:spPr>
          <a:prstGeom prst="rect">
            <a:avLst/>
          </a:prstGeom>
        </p:spPr>
        <p:txBody>
          <a:bodyPr/>
          <a:lstStyle/>
          <a:p>
            <a:r>
              <a:rPr dirty="0"/>
              <a:t>Protectors—cycle of attachment </a:t>
            </a:r>
          </a:p>
        </p:txBody>
      </p:sp>
      <p:sp>
        <p:nvSpPr>
          <p:cNvPr id="158" name="Avoidant Protectors…"/>
          <p:cNvSpPr txBox="1">
            <a:spLocks noGrp="1"/>
          </p:cNvSpPr>
          <p:nvPr>
            <p:ph type="body" idx="1"/>
          </p:nvPr>
        </p:nvSpPr>
        <p:spPr>
          <a:prstGeom prst="rect">
            <a:avLst/>
          </a:prstGeom>
        </p:spPr>
        <p:txBody>
          <a:bodyPr/>
          <a:lstStyle/>
          <a:p>
            <a:pPr>
              <a:buBlip>
                <a:blip r:embed="rId3"/>
              </a:buBlip>
            </a:pPr>
            <a:r>
              <a:rPr dirty="0"/>
              <a:t>Avoidant Protectors</a:t>
            </a:r>
          </a:p>
          <a:p>
            <a:pPr>
              <a:buBlip>
                <a:blip r:embed="rId3"/>
              </a:buBlip>
            </a:pPr>
            <a:r>
              <a:rPr dirty="0"/>
              <a:t>Fire fighters to set up distance</a:t>
            </a:r>
          </a:p>
          <a:p>
            <a:pPr>
              <a:buBlip>
                <a:blip r:embed="rId3"/>
              </a:buBlip>
            </a:pPr>
            <a:r>
              <a:rPr dirty="0"/>
              <a:t>Shut down Protectors</a:t>
            </a:r>
          </a:p>
          <a:p>
            <a:pPr>
              <a:buBlip>
                <a:blip r:embed="rId3"/>
              </a:buBlip>
            </a:pPr>
            <a:r>
              <a:rPr dirty="0"/>
              <a:t>Anxious Protectors (wants connection)</a:t>
            </a:r>
          </a:p>
        </p:txBody>
      </p:sp>
    </p:spTree>
    <p:extLst>
      <p:ext uri="{BB962C8B-B14F-4D97-AF65-F5344CB8AC3E}">
        <p14:creationId xmlns:p14="http://schemas.microsoft.com/office/powerpoint/2010/main" val="1509587679"/>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U-TURN EXPERIENCE"/>
          <p:cNvSpPr txBox="1">
            <a:spLocks noGrp="1"/>
          </p:cNvSpPr>
          <p:nvPr>
            <p:ph type="title"/>
          </p:nvPr>
        </p:nvSpPr>
        <p:spPr>
          <a:xfrm>
            <a:off x="1845469" y="107156"/>
            <a:ext cx="9144000" cy="1131335"/>
          </a:xfrm>
          <a:prstGeom prst="rect">
            <a:avLst/>
          </a:prstGeom>
        </p:spPr>
        <p:txBody>
          <a:bodyPr/>
          <a:lstStyle>
            <a:lvl1pPr>
              <a:defRPr>
                <a:latin typeface="Chalkboard"/>
                <a:ea typeface="Chalkboard"/>
                <a:cs typeface="Chalkboard"/>
                <a:sym typeface="Chalkboard"/>
              </a:defRPr>
            </a:lvl1pPr>
          </a:lstStyle>
          <a:p>
            <a:r>
              <a:rPr dirty="0">
                <a:latin typeface="+mj-lt"/>
              </a:rPr>
              <a:t>U-TURN EXPERIENC</a:t>
            </a:r>
            <a:r>
              <a:rPr dirty="0"/>
              <a:t>E</a:t>
            </a:r>
          </a:p>
        </p:txBody>
      </p:sp>
      <p:sp>
        <p:nvSpPr>
          <p:cNvPr id="168" name="Meditation"/>
          <p:cNvSpPr txBox="1">
            <a:spLocks noGrp="1"/>
          </p:cNvSpPr>
          <p:nvPr>
            <p:ph type="body" idx="1"/>
          </p:nvPr>
        </p:nvSpPr>
        <p:spPr>
          <a:prstGeom prst="rect">
            <a:avLst/>
          </a:prstGeom>
        </p:spPr>
        <p:txBody>
          <a:bodyPr/>
          <a:lstStyle>
            <a:lvl1pPr>
              <a:buBlip>
                <a:blip r:embed="rId3"/>
              </a:buBlip>
              <a:defRPr>
                <a:latin typeface="Chalkboard"/>
                <a:ea typeface="Chalkboard"/>
                <a:cs typeface="Chalkboard"/>
                <a:sym typeface="Chalkboard"/>
              </a:defRPr>
            </a:lvl1pPr>
          </a:lstStyle>
          <a:p>
            <a:pPr marL="0" indent="0">
              <a:buNone/>
              <a:defRPr>
                <a:effectLst/>
              </a:defRPr>
            </a:pPr>
            <a:endParaRPr dirty="0"/>
          </a:p>
        </p:txBody>
      </p:sp>
      <p:pic>
        <p:nvPicPr>
          <p:cNvPr id="4" name="Image" descr="Image">
            <a:extLst>
              <a:ext uri="{FF2B5EF4-FFF2-40B4-BE49-F238E27FC236}">
                <a16:creationId xmlns:a16="http://schemas.microsoft.com/office/drawing/2014/main" id="{B393EF81-CCF3-A641-A394-DCD6A352651D}"/>
              </a:ext>
            </a:extLst>
          </p:cNvPr>
          <p:cNvPicPr>
            <a:picLocks noChangeAspect="1"/>
          </p:cNvPicPr>
          <p:nvPr/>
        </p:nvPicPr>
        <p:blipFill>
          <a:blip r:embed="rId4">
            <a:alphaModFix amt="65315"/>
          </a:blip>
          <a:stretch>
            <a:fillRect/>
          </a:stretch>
        </p:blipFill>
        <p:spPr>
          <a:xfrm>
            <a:off x="2113088" y="958376"/>
            <a:ext cx="8608762" cy="5792468"/>
          </a:xfrm>
          <a:prstGeom prst="rect">
            <a:avLst/>
          </a:prstGeom>
          <a:ln w="12700">
            <a:miter lim="400000"/>
          </a:ln>
        </p:spPr>
      </p:pic>
    </p:spTree>
    <p:extLst>
      <p:ext uri="{BB962C8B-B14F-4D97-AF65-F5344CB8AC3E}">
        <p14:creationId xmlns:p14="http://schemas.microsoft.com/office/powerpoint/2010/main" val="1293010778"/>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TRACKING SEQUENCES"/>
          <p:cNvSpPr txBox="1">
            <a:spLocks noGrp="1"/>
          </p:cNvSpPr>
          <p:nvPr>
            <p:ph type="title"/>
          </p:nvPr>
        </p:nvSpPr>
        <p:spPr>
          <a:prstGeom prst="rect">
            <a:avLst/>
          </a:prstGeom>
        </p:spPr>
        <p:txBody>
          <a:bodyPr/>
          <a:lstStyle>
            <a:lvl1pPr>
              <a:defRPr>
                <a:latin typeface="Chalkboard"/>
                <a:ea typeface="Chalkboard"/>
                <a:cs typeface="Chalkboard"/>
                <a:sym typeface="Chalkboard"/>
              </a:defRPr>
            </a:lvl1pPr>
          </a:lstStyle>
          <a:p>
            <a:r>
              <a:rPr dirty="0"/>
              <a:t>TRACKING SEQUENCES</a:t>
            </a:r>
          </a:p>
        </p:txBody>
      </p:sp>
      <p:sp>
        <p:nvSpPr>
          <p:cNvPr id="171" name="UNDERSTANDING PATTERNS IN CONFLICT"/>
          <p:cNvSpPr txBox="1">
            <a:spLocks noGrp="1"/>
          </p:cNvSpPr>
          <p:nvPr>
            <p:ph type="body" idx="1"/>
          </p:nvPr>
        </p:nvSpPr>
        <p:spPr>
          <a:prstGeom prst="rect">
            <a:avLst/>
          </a:prstGeom>
        </p:spPr>
        <p:txBody>
          <a:bodyPr/>
          <a:lstStyle>
            <a:lvl1pPr>
              <a:buBlip>
                <a:blip r:embed="rId2"/>
              </a:buBlip>
              <a:defRPr>
                <a:latin typeface="Chalkboard"/>
                <a:ea typeface="Chalkboard"/>
                <a:cs typeface="Chalkboard"/>
                <a:sym typeface="Chalkboard"/>
              </a:defRPr>
            </a:lvl1pPr>
          </a:lstStyle>
          <a:p>
            <a:pPr>
              <a:defRPr>
                <a:effectLst/>
              </a:defRPr>
            </a:pPr>
            <a:r>
              <a:rPr dirty="0"/>
              <a:t>UNDERSTANDING PATTERNS IN CONFLICT</a:t>
            </a:r>
          </a:p>
        </p:txBody>
      </p:sp>
    </p:spTree>
    <p:extLst>
      <p:ext uri="{BB962C8B-B14F-4D97-AF65-F5344CB8AC3E}">
        <p14:creationId xmlns:p14="http://schemas.microsoft.com/office/powerpoint/2010/main" val="4022637314"/>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 name="SEQUENCES ARE"/>
          <p:cNvSpPr txBox="1">
            <a:spLocks noGrp="1"/>
          </p:cNvSpPr>
          <p:nvPr>
            <p:ph type="title"/>
          </p:nvPr>
        </p:nvSpPr>
        <p:spPr>
          <a:prstGeom prst="rect">
            <a:avLst/>
          </a:prstGeom>
        </p:spPr>
        <p:txBody>
          <a:bodyPr/>
          <a:lstStyle>
            <a:lvl1pPr>
              <a:defRPr>
                <a:latin typeface="Chalkboard"/>
                <a:ea typeface="Chalkboard"/>
                <a:cs typeface="Chalkboard"/>
                <a:sym typeface="Chalkboard"/>
              </a:defRPr>
            </a:lvl1pPr>
          </a:lstStyle>
          <a:p>
            <a:r>
              <a:rPr dirty="0">
                <a:latin typeface="+mj-lt"/>
              </a:rPr>
              <a:t>SEQUENCES ARE</a:t>
            </a:r>
          </a:p>
        </p:txBody>
      </p:sp>
      <p:sp>
        <p:nvSpPr>
          <p:cNvPr id="174" name="Predictable and repeating patterns of behavior between protective parts…"/>
          <p:cNvSpPr txBox="1">
            <a:spLocks noGrp="1"/>
          </p:cNvSpPr>
          <p:nvPr>
            <p:ph type="body" idx="1"/>
          </p:nvPr>
        </p:nvSpPr>
        <p:spPr>
          <a:prstGeom prst="rect">
            <a:avLst/>
          </a:prstGeom>
        </p:spPr>
        <p:txBody>
          <a:bodyPr>
            <a:noAutofit/>
          </a:bodyPr>
          <a:lstStyle/>
          <a:p>
            <a:pPr marL="314849" indent="-314849" defTabSz="263595">
              <a:spcBef>
                <a:spcPts val="2883"/>
              </a:spcBef>
              <a:defRPr sz="3280">
                <a:effectLst/>
                <a:latin typeface="Chalkboard"/>
                <a:ea typeface="Chalkboard"/>
                <a:cs typeface="Chalkboard"/>
                <a:sym typeface="Chalkboard"/>
              </a:defRPr>
            </a:pPr>
            <a:r>
              <a:rPr sz="2400" dirty="0"/>
              <a:t>Predictable and repeating patterns of behavior between protective parts</a:t>
            </a:r>
          </a:p>
          <a:p>
            <a:pPr marL="314849" indent="-314849" defTabSz="263595">
              <a:spcBef>
                <a:spcPts val="2883"/>
              </a:spcBef>
              <a:defRPr sz="3280">
                <a:effectLst/>
                <a:latin typeface="Chalkboard"/>
                <a:ea typeface="Chalkboard"/>
                <a:cs typeface="Chalkboard"/>
                <a:sym typeface="Chalkboard"/>
              </a:defRPr>
            </a:pPr>
            <a:r>
              <a:rPr sz="2400" dirty="0"/>
              <a:t>Protectors acting in response to the deeper feelings and needs of exiles</a:t>
            </a:r>
          </a:p>
          <a:p>
            <a:pPr marL="314849" indent="-314849" defTabSz="263595">
              <a:spcBef>
                <a:spcPts val="2883"/>
              </a:spcBef>
              <a:defRPr sz="3280">
                <a:effectLst/>
                <a:latin typeface="Chalkboard"/>
                <a:ea typeface="Chalkboard"/>
                <a:cs typeface="Chalkboard"/>
                <a:sym typeface="Chalkboard"/>
              </a:defRPr>
            </a:pPr>
            <a:r>
              <a:rPr sz="2400" dirty="0"/>
              <a:t>Painful interactions that are maladaptive attempts at restoring connection</a:t>
            </a:r>
          </a:p>
          <a:p>
            <a:pPr marL="314849" indent="-314849" defTabSz="263595">
              <a:spcBef>
                <a:spcPts val="2883"/>
              </a:spcBef>
              <a:defRPr sz="3280">
                <a:effectLst/>
                <a:latin typeface="Chalkboard"/>
                <a:ea typeface="Chalkboard"/>
                <a:cs typeface="Chalkboard"/>
                <a:sym typeface="Chalkboard"/>
              </a:defRPr>
            </a:pPr>
            <a:r>
              <a:rPr sz="2400" dirty="0"/>
              <a:t>They keep couple feeling hopeless and disconnected</a:t>
            </a:r>
          </a:p>
        </p:txBody>
      </p:sp>
    </p:spTree>
    <p:extLst>
      <p:ext uri="{BB962C8B-B14F-4D97-AF65-F5344CB8AC3E}">
        <p14:creationId xmlns:p14="http://schemas.microsoft.com/office/powerpoint/2010/main" val="1637422294"/>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 name="The purpose of tracking"/>
          <p:cNvSpPr txBox="1">
            <a:spLocks noGrp="1"/>
          </p:cNvSpPr>
          <p:nvPr>
            <p:ph type="title"/>
          </p:nvPr>
        </p:nvSpPr>
        <p:spPr>
          <a:prstGeom prst="rect">
            <a:avLst/>
          </a:prstGeom>
        </p:spPr>
        <p:txBody>
          <a:bodyPr/>
          <a:lstStyle>
            <a:lvl1pPr>
              <a:defRPr>
                <a:latin typeface="Chalkboard"/>
                <a:ea typeface="Chalkboard"/>
                <a:cs typeface="Chalkboard"/>
                <a:sym typeface="Chalkboard"/>
              </a:defRPr>
            </a:lvl1pPr>
          </a:lstStyle>
          <a:p>
            <a:r>
              <a:rPr dirty="0">
                <a:latin typeface="+mj-lt"/>
              </a:rPr>
              <a:t>The purpose of tracking</a:t>
            </a:r>
          </a:p>
        </p:txBody>
      </p:sp>
      <p:sp>
        <p:nvSpPr>
          <p:cNvPr id="177" name="Recognize their fight…"/>
          <p:cNvSpPr txBox="1">
            <a:spLocks noGrp="1"/>
          </p:cNvSpPr>
          <p:nvPr>
            <p:ph type="body" idx="1"/>
          </p:nvPr>
        </p:nvSpPr>
        <p:spPr>
          <a:prstGeom prst="rect">
            <a:avLst/>
          </a:prstGeom>
        </p:spPr>
        <p:txBody>
          <a:bodyPr>
            <a:noAutofit/>
          </a:bodyPr>
          <a:lstStyle/>
          <a:p>
            <a:pPr marL="345567" indent="-345567" defTabSz="289311">
              <a:spcBef>
                <a:spcPts val="3164"/>
              </a:spcBef>
              <a:defRPr sz="3600">
                <a:effectLst/>
                <a:latin typeface="Chalkboard"/>
                <a:ea typeface="Chalkboard"/>
                <a:cs typeface="Chalkboard"/>
                <a:sym typeface="Chalkboard"/>
              </a:defRPr>
            </a:pPr>
            <a:r>
              <a:rPr sz="2400" dirty="0"/>
              <a:t>Recognize their fight</a:t>
            </a:r>
          </a:p>
          <a:p>
            <a:pPr marL="345567" indent="-345567" defTabSz="289311">
              <a:spcBef>
                <a:spcPts val="3164"/>
              </a:spcBef>
              <a:defRPr sz="3600">
                <a:effectLst/>
                <a:latin typeface="Chalkboard"/>
                <a:ea typeface="Chalkboard"/>
                <a:cs typeface="Chalkboard"/>
                <a:sym typeface="Chalkboard"/>
              </a:defRPr>
            </a:pPr>
            <a:r>
              <a:rPr sz="2400" dirty="0"/>
              <a:t>Begin a “u” turn</a:t>
            </a:r>
          </a:p>
          <a:p>
            <a:pPr marL="345567" indent="-345567" defTabSz="289311">
              <a:spcBef>
                <a:spcPts val="3164"/>
              </a:spcBef>
              <a:defRPr sz="3600">
                <a:effectLst/>
                <a:latin typeface="Chalkboard"/>
                <a:ea typeface="Chalkboard"/>
                <a:cs typeface="Chalkboard"/>
                <a:sym typeface="Chalkboard"/>
              </a:defRPr>
            </a:pPr>
            <a:r>
              <a:rPr sz="2400" dirty="0"/>
              <a:t>Awareness of reaction and counter-reaction</a:t>
            </a:r>
          </a:p>
          <a:p>
            <a:pPr marL="345567" indent="-345567" defTabSz="289311">
              <a:spcBef>
                <a:spcPts val="3164"/>
              </a:spcBef>
              <a:defRPr sz="3600">
                <a:effectLst/>
                <a:latin typeface="Chalkboard"/>
                <a:ea typeface="Chalkboard"/>
                <a:cs typeface="Chalkboard"/>
                <a:sym typeface="Chalkboard"/>
              </a:defRPr>
            </a:pPr>
            <a:r>
              <a:rPr sz="2400" dirty="0"/>
              <a:t>Initiate internal differentiation</a:t>
            </a:r>
          </a:p>
          <a:p>
            <a:pPr marL="345567" indent="-345567" defTabSz="289311">
              <a:spcBef>
                <a:spcPts val="3164"/>
              </a:spcBef>
              <a:defRPr sz="3600">
                <a:effectLst/>
                <a:latin typeface="Chalkboard"/>
                <a:ea typeface="Chalkboard"/>
                <a:cs typeface="Chalkboard"/>
                <a:sym typeface="Chalkboard"/>
              </a:defRPr>
            </a:pPr>
            <a:r>
              <a:rPr sz="2400" dirty="0"/>
              <a:t>Begin a drop to vulnerability, move to a virtuous cycle.</a:t>
            </a:r>
          </a:p>
        </p:txBody>
      </p:sp>
    </p:spTree>
    <p:extLst>
      <p:ext uri="{BB962C8B-B14F-4D97-AF65-F5344CB8AC3E}">
        <p14:creationId xmlns:p14="http://schemas.microsoft.com/office/powerpoint/2010/main" val="1841841889"/>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 name="The Process"/>
          <p:cNvSpPr txBox="1">
            <a:spLocks noGrp="1"/>
          </p:cNvSpPr>
          <p:nvPr>
            <p:ph type="title"/>
          </p:nvPr>
        </p:nvSpPr>
        <p:spPr>
          <a:xfrm>
            <a:off x="1845469" y="107156"/>
            <a:ext cx="9144000" cy="1342503"/>
          </a:xfrm>
          <a:prstGeom prst="rect">
            <a:avLst/>
          </a:prstGeom>
        </p:spPr>
        <p:txBody>
          <a:bodyPr/>
          <a:lstStyle>
            <a:lvl1pPr>
              <a:defRPr>
                <a:latin typeface="Chalkboard"/>
                <a:ea typeface="Chalkboard"/>
                <a:cs typeface="Chalkboard"/>
                <a:sym typeface="Chalkboard"/>
              </a:defRPr>
            </a:lvl1pPr>
          </a:lstStyle>
          <a:p>
            <a:r>
              <a:rPr dirty="0">
                <a:latin typeface="+mj-lt"/>
              </a:rPr>
              <a:t>The Process</a:t>
            </a:r>
          </a:p>
        </p:txBody>
      </p:sp>
      <p:sp>
        <p:nvSpPr>
          <p:cNvPr id="180" name="Reflect and name the cycle using parts language if appropriate…"/>
          <p:cNvSpPr txBox="1">
            <a:spLocks noGrp="1"/>
          </p:cNvSpPr>
          <p:nvPr>
            <p:ph type="body" idx="1"/>
          </p:nvPr>
        </p:nvSpPr>
        <p:spPr>
          <a:xfrm>
            <a:off x="1845469" y="1449659"/>
            <a:ext cx="9144000" cy="4586810"/>
          </a:xfrm>
          <a:prstGeom prst="rect">
            <a:avLst/>
          </a:prstGeom>
        </p:spPr>
        <p:txBody>
          <a:bodyPr>
            <a:noAutofit/>
          </a:bodyPr>
          <a:lstStyle/>
          <a:p>
            <a:pPr marL="287972" indent="-287972" defTabSz="241093">
              <a:spcBef>
                <a:spcPts val="2601"/>
              </a:spcBef>
              <a:defRPr sz="3000">
                <a:effectLst/>
                <a:latin typeface="Chalkboard"/>
                <a:ea typeface="Chalkboard"/>
                <a:cs typeface="Chalkboard"/>
                <a:sym typeface="Chalkboard"/>
              </a:defRPr>
            </a:pPr>
            <a:r>
              <a:rPr sz="2400" dirty="0"/>
              <a:t>Reflect and name the cycle using parts language if appropriate</a:t>
            </a:r>
          </a:p>
          <a:p>
            <a:pPr marL="287972" indent="-287972" defTabSz="241093">
              <a:spcBef>
                <a:spcPts val="2601"/>
              </a:spcBef>
              <a:defRPr sz="3000">
                <a:effectLst/>
                <a:latin typeface="Chalkboard"/>
                <a:ea typeface="Chalkboard"/>
                <a:cs typeface="Chalkboard"/>
                <a:sym typeface="Chalkboard"/>
              </a:defRPr>
            </a:pPr>
            <a:r>
              <a:rPr sz="2400" dirty="0"/>
              <a:t>Begin a u-turn</a:t>
            </a:r>
          </a:p>
          <a:p>
            <a:pPr marL="575944" lvl="1" indent="-287972" defTabSz="241093">
              <a:spcBef>
                <a:spcPts val="2601"/>
              </a:spcBef>
              <a:defRPr sz="3000">
                <a:effectLst/>
                <a:latin typeface="Chalkboard"/>
                <a:ea typeface="Chalkboard"/>
                <a:cs typeface="Chalkboard"/>
                <a:sym typeface="Chalkboard"/>
              </a:defRPr>
            </a:pPr>
            <a:r>
              <a:rPr sz="2400" dirty="0"/>
              <a:t>What happens inside you?</a:t>
            </a:r>
          </a:p>
          <a:p>
            <a:pPr marL="575944" lvl="1" indent="-287972" defTabSz="241093">
              <a:spcBef>
                <a:spcPts val="2601"/>
              </a:spcBef>
              <a:defRPr sz="3000">
                <a:effectLst/>
                <a:latin typeface="Chalkboard"/>
                <a:ea typeface="Chalkboard"/>
                <a:cs typeface="Chalkboard"/>
                <a:sym typeface="Chalkboard"/>
              </a:defRPr>
            </a:pPr>
            <a:r>
              <a:rPr sz="2400" dirty="0"/>
              <a:t>What </a:t>
            </a:r>
            <a:r>
              <a:rPr lang="en-US" sz="2400" dirty="0"/>
              <a:t>do you notice in your body?</a:t>
            </a:r>
            <a:endParaRPr sz="2400" dirty="0"/>
          </a:p>
          <a:p>
            <a:pPr marL="575944" lvl="1" indent="-287972" defTabSz="241093">
              <a:spcBef>
                <a:spcPts val="2601"/>
              </a:spcBef>
              <a:defRPr sz="3000">
                <a:effectLst/>
                <a:latin typeface="Chalkboard"/>
                <a:ea typeface="Chalkboard"/>
                <a:cs typeface="Chalkboard"/>
                <a:sym typeface="Chalkboard"/>
              </a:defRPr>
            </a:pPr>
            <a:r>
              <a:rPr sz="2400" dirty="0"/>
              <a:t>What do you hear yourself saying to yourself</a:t>
            </a:r>
          </a:p>
          <a:p>
            <a:pPr marL="575944" lvl="1" indent="-287972" defTabSz="241093">
              <a:spcBef>
                <a:spcPts val="2601"/>
              </a:spcBef>
              <a:defRPr sz="3000">
                <a:effectLst/>
                <a:latin typeface="Chalkboard"/>
                <a:ea typeface="Chalkboard"/>
                <a:cs typeface="Chalkboard"/>
                <a:sym typeface="Chalkboard"/>
              </a:defRPr>
            </a:pPr>
            <a:r>
              <a:rPr sz="2400" dirty="0"/>
              <a:t>What do you do?</a:t>
            </a:r>
          </a:p>
        </p:txBody>
      </p:sp>
    </p:spTree>
    <p:extLst>
      <p:ext uri="{BB962C8B-B14F-4D97-AF65-F5344CB8AC3E}">
        <p14:creationId xmlns:p14="http://schemas.microsoft.com/office/powerpoint/2010/main" val="2668224969"/>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8A5B4B-6B8D-9946-A675-83890A631CA9}"/>
              </a:ext>
            </a:extLst>
          </p:cNvPr>
          <p:cNvSpPr>
            <a:spLocks noGrp="1"/>
          </p:cNvSpPr>
          <p:nvPr>
            <p:ph type="title"/>
          </p:nvPr>
        </p:nvSpPr>
        <p:spPr/>
        <p:txBody>
          <a:bodyPr/>
          <a:lstStyle/>
          <a:p>
            <a:r>
              <a:rPr lang="en-US" dirty="0"/>
              <a:t>Learning objectives</a:t>
            </a:r>
          </a:p>
        </p:txBody>
      </p:sp>
      <p:sp>
        <p:nvSpPr>
          <p:cNvPr id="3" name="Content Placeholder 2">
            <a:extLst>
              <a:ext uri="{FF2B5EF4-FFF2-40B4-BE49-F238E27FC236}">
                <a16:creationId xmlns:a16="http://schemas.microsoft.com/office/drawing/2014/main" id="{2C08152E-CB54-8244-8973-84021A3FB556}"/>
              </a:ext>
            </a:extLst>
          </p:cNvPr>
          <p:cNvSpPr>
            <a:spLocks noGrp="1"/>
          </p:cNvSpPr>
          <p:nvPr>
            <p:ph sz="quarter" idx="13"/>
          </p:nvPr>
        </p:nvSpPr>
        <p:spPr/>
        <p:txBody>
          <a:bodyPr/>
          <a:lstStyle/>
          <a:p>
            <a:r>
              <a:rPr lang="en-US" dirty="0"/>
              <a:t>Review basic concepts of internal family systems</a:t>
            </a:r>
          </a:p>
          <a:p>
            <a:r>
              <a:rPr lang="en-US" dirty="0"/>
              <a:t>Discuss the tracking protocol of intimacy from the inside out (IFIO) and how it helps identify destructive cycles for clients and the vulnerability underneath.</a:t>
            </a:r>
          </a:p>
          <a:p>
            <a:r>
              <a:rPr lang="en-US" dirty="0"/>
              <a:t>Apply awareness about sexual trauma and sexual harassment as they impact couple’s sexual intimacy</a:t>
            </a:r>
          </a:p>
          <a:p>
            <a:r>
              <a:rPr lang="en-US" dirty="0"/>
              <a:t>Identify protective cycles that impede couple’s sexual intimacy</a:t>
            </a:r>
          </a:p>
        </p:txBody>
      </p:sp>
    </p:spTree>
    <p:extLst>
      <p:ext uri="{BB962C8B-B14F-4D97-AF65-F5344CB8AC3E}">
        <p14:creationId xmlns:p14="http://schemas.microsoft.com/office/powerpoint/2010/main" val="2249203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 name="The process con’t"/>
          <p:cNvSpPr txBox="1">
            <a:spLocks noGrp="1"/>
          </p:cNvSpPr>
          <p:nvPr>
            <p:ph type="title"/>
          </p:nvPr>
        </p:nvSpPr>
        <p:spPr>
          <a:prstGeom prst="rect">
            <a:avLst/>
          </a:prstGeom>
        </p:spPr>
        <p:txBody>
          <a:bodyPr/>
          <a:lstStyle>
            <a:lvl1pPr>
              <a:defRPr>
                <a:latin typeface="Chalkboard"/>
                <a:ea typeface="Chalkboard"/>
                <a:cs typeface="Chalkboard"/>
                <a:sym typeface="Chalkboard"/>
              </a:defRPr>
            </a:lvl1pPr>
          </a:lstStyle>
          <a:p>
            <a:r>
              <a:rPr dirty="0"/>
              <a:t>The process con’t</a:t>
            </a:r>
          </a:p>
        </p:txBody>
      </p:sp>
      <p:sp>
        <p:nvSpPr>
          <p:cNvPr id="183" name="Continue to work horizontally until you (and they) recognize the cycle…"/>
          <p:cNvSpPr txBox="1">
            <a:spLocks noGrp="1"/>
          </p:cNvSpPr>
          <p:nvPr>
            <p:ph type="body" idx="1"/>
          </p:nvPr>
        </p:nvSpPr>
        <p:spPr>
          <a:prstGeom prst="rect">
            <a:avLst/>
          </a:prstGeom>
        </p:spPr>
        <p:txBody>
          <a:bodyPr/>
          <a:lstStyle/>
          <a:p>
            <a:pPr>
              <a:buBlip>
                <a:blip r:embed="rId2"/>
              </a:buBlip>
              <a:defRPr>
                <a:effectLst/>
                <a:latin typeface="Chalkboard"/>
                <a:ea typeface="Chalkboard"/>
                <a:cs typeface="Chalkboard"/>
                <a:sym typeface="Chalkboard"/>
              </a:defRPr>
            </a:pPr>
            <a:r>
              <a:rPr dirty="0"/>
              <a:t>Continue to work horizontally until you (and they) recognize the cycle</a:t>
            </a:r>
          </a:p>
          <a:p>
            <a:pPr>
              <a:buBlip>
                <a:blip r:embed="rId2"/>
              </a:buBlip>
              <a:defRPr>
                <a:effectLst/>
                <a:latin typeface="Chalkboard"/>
                <a:ea typeface="Chalkboard"/>
                <a:cs typeface="Chalkboard"/>
                <a:sym typeface="Chalkboard"/>
              </a:defRPr>
            </a:pPr>
            <a:r>
              <a:rPr dirty="0"/>
              <a:t>Flesh out hopes and fears of protectors</a:t>
            </a:r>
          </a:p>
          <a:p>
            <a:pPr>
              <a:buBlip>
                <a:blip r:embed="rId2"/>
              </a:buBlip>
              <a:defRPr>
                <a:effectLst/>
                <a:latin typeface="Chalkboard"/>
                <a:ea typeface="Chalkboard"/>
                <a:cs typeface="Chalkboard"/>
                <a:sym typeface="Chalkboard"/>
              </a:defRPr>
            </a:pPr>
            <a:r>
              <a:rPr dirty="0"/>
              <a:t>Name exiles if possible</a:t>
            </a:r>
          </a:p>
        </p:txBody>
      </p:sp>
    </p:spTree>
    <p:extLst>
      <p:ext uri="{BB962C8B-B14F-4D97-AF65-F5344CB8AC3E}">
        <p14:creationId xmlns:p14="http://schemas.microsoft.com/office/powerpoint/2010/main" val="2532493018"/>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 name="Invitation"/>
          <p:cNvSpPr txBox="1">
            <a:spLocks noGrp="1"/>
          </p:cNvSpPr>
          <p:nvPr>
            <p:ph type="title"/>
          </p:nvPr>
        </p:nvSpPr>
        <p:spPr>
          <a:prstGeom prst="rect">
            <a:avLst/>
          </a:prstGeom>
        </p:spPr>
        <p:txBody>
          <a:bodyPr/>
          <a:lstStyle>
            <a:lvl1pPr>
              <a:defRPr>
                <a:latin typeface="Chalkboard"/>
                <a:ea typeface="Chalkboard"/>
                <a:cs typeface="Chalkboard"/>
                <a:sym typeface="Chalkboard"/>
              </a:defRPr>
            </a:lvl1pPr>
          </a:lstStyle>
          <a:p>
            <a:r>
              <a:rPr dirty="0"/>
              <a:t>Invitation</a:t>
            </a:r>
          </a:p>
        </p:txBody>
      </p:sp>
      <p:sp>
        <p:nvSpPr>
          <p:cNvPr id="190" name="What if when he or she did that you were able to be more present with yourself and have more choice of how you respond?"/>
          <p:cNvSpPr txBox="1">
            <a:spLocks noGrp="1"/>
          </p:cNvSpPr>
          <p:nvPr>
            <p:ph type="body" idx="1"/>
          </p:nvPr>
        </p:nvSpPr>
        <p:spPr>
          <a:prstGeom prst="rect">
            <a:avLst/>
          </a:prstGeom>
        </p:spPr>
        <p:txBody>
          <a:bodyPr/>
          <a:lstStyle>
            <a:lvl1pPr>
              <a:buBlip>
                <a:blip r:embed="rId2"/>
              </a:buBlip>
              <a:defRPr>
                <a:latin typeface="Chalkboard"/>
                <a:ea typeface="Chalkboard"/>
                <a:cs typeface="Chalkboard"/>
                <a:sym typeface="Chalkboard"/>
              </a:defRPr>
            </a:lvl1pPr>
          </a:lstStyle>
          <a:p>
            <a:pPr>
              <a:defRPr>
                <a:effectLst/>
              </a:defRPr>
            </a:pPr>
            <a:r>
              <a:rPr dirty="0"/>
              <a:t>What if when he or she did that you were able to be more present with yourself and have more choice of how you respond? </a:t>
            </a:r>
          </a:p>
        </p:txBody>
      </p:sp>
    </p:spTree>
    <p:extLst>
      <p:ext uri="{BB962C8B-B14F-4D97-AF65-F5344CB8AC3E}">
        <p14:creationId xmlns:p14="http://schemas.microsoft.com/office/powerpoint/2010/main" val="383483559"/>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87C98-F87E-244E-934A-D4BEE869014C}"/>
              </a:ext>
            </a:extLst>
          </p:cNvPr>
          <p:cNvSpPr>
            <a:spLocks noGrp="1"/>
          </p:cNvSpPr>
          <p:nvPr>
            <p:ph type="title"/>
          </p:nvPr>
        </p:nvSpPr>
        <p:spPr/>
        <p:txBody>
          <a:bodyPr/>
          <a:lstStyle/>
          <a:p>
            <a:r>
              <a:rPr lang="en-US" dirty="0"/>
              <a:t>video</a:t>
            </a:r>
          </a:p>
        </p:txBody>
      </p:sp>
      <p:sp>
        <p:nvSpPr>
          <p:cNvPr id="3" name="Text Placeholder 2">
            <a:extLst>
              <a:ext uri="{FF2B5EF4-FFF2-40B4-BE49-F238E27FC236}">
                <a16:creationId xmlns:a16="http://schemas.microsoft.com/office/drawing/2014/main" id="{924106DA-8B40-C04E-AA25-5E735F12BBE6}"/>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254789937"/>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0" name="Image" descr="Image"/>
          <p:cNvPicPr>
            <a:picLocks noGrp="1"/>
          </p:cNvPicPr>
          <p:nvPr>
            <p:ph type="pic" idx="13"/>
          </p:nvPr>
        </p:nvPicPr>
        <p:blipFill>
          <a:blip r:embed="rId3"/>
          <a:stretch>
            <a:fillRect/>
          </a:stretch>
        </p:blipFill>
        <p:spPr>
          <a:xfrm>
            <a:off x="1871076" y="245328"/>
            <a:ext cx="4063009" cy="4204010"/>
          </a:xfrm>
          <a:prstGeom prst="rect">
            <a:avLst/>
          </a:prstGeom>
        </p:spPr>
      </p:pic>
      <p:sp>
        <p:nvSpPr>
          <p:cNvPr id="161" name="COURAGEOUS COMMUNICATION :-A container for witnessing"/>
          <p:cNvSpPr txBox="1">
            <a:spLocks noGrp="1"/>
          </p:cNvSpPr>
          <p:nvPr>
            <p:ph type="title"/>
          </p:nvPr>
        </p:nvSpPr>
        <p:spPr>
          <a:xfrm>
            <a:off x="476250" y="4449338"/>
            <a:ext cx="11239500" cy="1784193"/>
          </a:xfrm>
          <a:prstGeom prst="rect">
            <a:avLst/>
          </a:prstGeom>
        </p:spPr>
        <p:txBody>
          <a:bodyPr>
            <a:normAutofit fontScale="90000"/>
          </a:bodyPr>
          <a:lstStyle/>
          <a:p>
            <a:pPr defTabSz="321457">
              <a:lnSpc>
                <a:spcPts val="7312"/>
              </a:lnSpc>
              <a:defRPr sz="4266" cap="none">
                <a:solidFill>
                  <a:srgbClr val="000000"/>
                </a:solidFill>
                <a:latin typeface="Chalkboard"/>
                <a:ea typeface="Chalkboard"/>
                <a:cs typeface="Chalkboard"/>
                <a:sym typeface="Chalkboard"/>
              </a:defRPr>
            </a:pPr>
            <a:r>
              <a:rPr dirty="0"/>
              <a:t>COURAGEOUS COMMUNICATION</a:t>
            </a:r>
            <a:r>
              <a:rPr sz="844" dirty="0"/>
              <a:t> </a:t>
            </a:r>
            <a:br>
              <a:rPr lang="en-US" sz="844" dirty="0"/>
            </a:br>
            <a:r>
              <a:rPr sz="844" dirty="0"/>
              <a:t>:</a:t>
            </a:r>
            <a:r>
              <a:rPr sz="3375" dirty="0"/>
              <a:t>-A container for witnessing</a:t>
            </a:r>
          </a:p>
        </p:txBody>
      </p:sp>
      <p:sp>
        <p:nvSpPr>
          <p:cNvPr id="162" name="UNBLEND AND SPEAK ON BEHALF OF PARTS FROM SELF…"/>
          <p:cNvSpPr txBox="1">
            <a:spLocks noGrp="1"/>
          </p:cNvSpPr>
          <p:nvPr>
            <p:ph type="body" sz="half" idx="1"/>
          </p:nvPr>
        </p:nvSpPr>
        <p:spPr>
          <a:xfrm>
            <a:off x="6096000" y="245327"/>
            <a:ext cx="4223744" cy="4293219"/>
          </a:xfrm>
          <a:prstGeom prst="rect">
            <a:avLst/>
          </a:prstGeom>
        </p:spPr>
        <p:txBody>
          <a:bodyPr>
            <a:normAutofit/>
          </a:bodyPr>
          <a:lstStyle/>
          <a:p>
            <a:pPr marL="288888" indent="-288888" defTabSz="321457">
              <a:lnSpc>
                <a:spcPts val="3797"/>
              </a:lnSpc>
              <a:buClr>
                <a:srgbClr val="BEBEBE"/>
              </a:buClr>
              <a:buSzPct val="125000"/>
              <a:buChar char="•"/>
              <a:defRPr sz="3733">
                <a:solidFill>
                  <a:srgbClr val="000000"/>
                </a:solidFill>
                <a:latin typeface="Chalkboard"/>
                <a:ea typeface="Chalkboard"/>
                <a:cs typeface="Chalkboard"/>
                <a:sym typeface="Chalkboard"/>
              </a:defRPr>
            </a:pPr>
            <a:r>
              <a:rPr sz="2400" dirty="0"/>
              <a:t>UNBLEND AND SPEAK ON BEHALF OF PARTS FROM SELF</a:t>
            </a:r>
            <a:endParaRPr lang="en-US" sz="2400" dirty="0"/>
          </a:p>
          <a:p>
            <a:pPr defTabSz="321457">
              <a:lnSpc>
                <a:spcPts val="3797"/>
              </a:lnSpc>
              <a:buClr>
                <a:srgbClr val="BEBEBE"/>
              </a:buClr>
              <a:buSzPct val="125000"/>
              <a:defRPr sz="3733">
                <a:solidFill>
                  <a:srgbClr val="000000"/>
                </a:solidFill>
                <a:latin typeface="Chalkboard"/>
                <a:ea typeface="Chalkboard"/>
                <a:cs typeface="Chalkboard"/>
                <a:sym typeface="Chalkboard"/>
              </a:defRPr>
            </a:pPr>
            <a:endParaRPr sz="2400" dirty="0"/>
          </a:p>
          <a:p>
            <a:pPr marL="288888" indent="-288888" defTabSz="321457">
              <a:lnSpc>
                <a:spcPts val="3797"/>
              </a:lnSpc>
              <a:buClr>
                <a:srgbClr val="BEBEBE"/>
              </a:buClr>
              <a:buSzPct val="125000"/>
              <a:buChar char="•"/>
              <a:defRPr sz="3333">
                <a:solidFill>
                  <a:srgbClr val="000000"/>
                </a:solidFill>
                <a:latin typeface="Chalkboard"/>
                <a:ea typeface="Chalkboard"/>
                <a:cs typeface="Chalkboard"/>
                <a:sym typeface="Chalkboard"/>
              </a:defRPr>
            </a:pPr>
            <a:r>
              <a:rPr sz="2400" dirty="0"/>
              <a:t>LISTEN FROM SELF</a:t>
            </a:r>
            <a:endParaRPr lang="en-US" sz="2400" dirty="0"/>
          </a:p>
          <a:p>
            <a:pPr defTabSz="321457">
              <a:lnSpc>
                <a:spcPts val="3797"/>
              </a:lnSpc>
              <a:buClr>
                <a:srgbClr val="BEBEBE"/>
              </a:buClr>
              <a:buSzPct val="125000"/>
              <a:defRPr sz="3333">
                <a:solidFill>
                  <a:srgbClr val="000000"/>
                </a:solidFill>
                <a:latin typeface="Chalkboard"/>
                <a:ea typeface="Chalkboard"/>
                <a:cs typeface="Chalkboard"/>
                <a:sym typeface="Chalkboard"/>
              </a:defRPr>
            </a:pPr>
            <a:endParaRPr sz="2400" dirty="0"/>
          </a:p>
          <a:p>
            <a:pPr marL="583558" lvl="1" indent="-288888" defTabSz="321457">
              <a:lnSpc>
                <a:spcPts val="3797"/>
              </a:lnSpc>
              <a:buClr>
                <a:srgbClr val="BEBEBE"/>
              </a:buClr>
              <a:buSzPct val="125000"/>
              <a:buChar char="•"/>
              <a:defRPr sz="3333">
                <a:solidFill>
                  <a:srgbClr val="000000"/>
                </a:solidFill>
                <a:latin typeface="Chalkboard"/>
                <a:ea typeface="Chalkboard"/>
                <a:cs typeface="Chalkboard"/>
                <a:sym typeface="Chalkboard"/>
              </a:defRPr>
            </a:pPr>
            <a:r>
              <a:rPr sz="2400" dirty="0"/>
              <a:t>ALLOW IMPACT, GROW EMPATHY</a:t>
            </a:r>
          </a:p>
        </p:txBody>
      </p:sp>
    </p:spTree>
    <p:extLst>
      <p:ext uri="{BB962C8B-B14F-4D97-AF65-F5344CB8AC3E}">
        <p14:creationId xmlns:p14="http://schemas.microsoft.com/office/powerpoint/2010/main" val="2311372203"/>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 name="Why?"/>
          <p:cNvSpPr txBox="1">
            <a:spLocks noGrp="1"/>
          </p:cNvSpPr>
          <p:nvPr>
            <p:ph type="title"/>
          </p:nvPr>
        </p:nvSpPr>
        <p:spPr>
          <a:prstGeom prst="rect">
            <a:avLst/>
          </a:prstGeom>
        </p:spPr>
        <p:txBody>
          <a:bodyPr/>
          <a:lstStyle>
            <a:lvl1pPr>
              <a:defRPr>
                <a:latin typeface="Chalkboard"/>
                <a:ea typeface="Chalkboard"/>
                <a:cs typeface="Chalkboard"/>
                <a:sym typeface="Chalkboard"/>
              </a:defRPr>
            </a:lvl1pPr>
          </a:lstStyle>
          <a:p>
            <a:r>
              <a:rPr dirty="0"/>
              <a:t>Why?</a:t>
            </a:r>
          </a:p>
        </p:txBody>
      </p:sp>
      <p:sp>
        <p:nvSpPr>
          <p:cNvPr id="165" name="LESS SHAMING WAY TO SUPPORT INDIVIDUALS TO TAKE RESPONSIBILITY FOR FEELINGS AND ACTIONS…"/>
          <p:cNvSpPr txBox="1">
            <a:spLocks noGrp="1"/>
          </p:cNvSpPr>
          <p:nvPr>
            <p:ph type="body" idx="1"/>
          </p:nvPr>
        </p:nvSpPr>
        <p:spPr>
          <a:prstGeom prst="rect">
            <a:avLst/>
          </a:prstGeom>
        </p:spPr>
        <p:txBody>
          <a:bodyPr>
            <a:normAutofit fontScale="70000" lnSpcReduction="20000"/>
          </a:bodyPr>
          <a:lstStyle/>
          <a:p>
            <a:pPr marL="323555" indent="-323555" defTabSz="321457">
              <a:lnSpc>
                <a:spcPts val="4148"/>
              </a:lnSpc>
              <a:spcBef>
                <a:spcPts val="0"/>
              </a:spcBef>
              <a:buClr>
                <a:srgbClr val="BEBEBE"/>
              </a:buClr>
              <a:buSzPct val="125000"/>
              <a:buChar char="•"/>
              <a:defRPr sz="3733">
                <a:solidFill>
                  <a:srgbClr val="000000"/>
                </a:solidFill>
                <a:latin typeface="Chalkboard"/>
                <a:ea typeface="Chalkboard"/>
                <a:cs typeface="Chalkboard"/>
                <a:sym typeface="Chalkboard"/>
              </a:defRPr>
            </a:pPr>
            <a:r>
              <a:rPr dirty="0"/>
              <a:t>LESS SHAMING WAY TO SUPPORT INDIVIDUALS TO TAKE RESPONSIBILITY FOR FEELINGS AND ACTIONS</a:t>
            </a:r>
            <a:endParaRPr sz="844" dirty="0">
              <a:latin typeface="Times"/>
              <a:ea typeface="Times"/>
              <a:cs typeface="Times"/>
              <a:sym typeface="Times"/>
            </a:endParaRPr>
          </a:p>
          <a:p>
            <a:pPr marL="323555" indent="-323555" defTabSz="321457">
              <a:lnSpc>
                <a:spcPts val="4148"/>
              </a:lnSpc>
              <a:spcBef>
                <a:spcPts val="0"/>
              </a:spcBef>
              <a:buClr>
                <a:srgbClr val="BEBEBE"/>
              </a:buClr>
              <a:buSzPct val="125000"/>
              <a:buChar char="•"/>
              <a:defRPr sz="3733">
                <a:solidFill>
                  <a:srgbClr val="000000"/>
                </a:solidFill>
                <a:latin typeface="Chalkboard"/>
                <a:ea typeface="Chalkboard"/>
                <a:cs typeface="Chalkboard"/>
                <a:sym typeface="Chalkboard"/>
              </a:defRPr>
            </a:pPr>
            <a:r>
              <a:rPr dirty="0"/>
              <a:t>HELPS PARTNER SAFELY MOVE FROM PROTECTION TO VULNERABILITY</a:t>
            </a:r>
            <a:endParaRPr sz="844" dirty="0">
              <a:latin typeface="Times"/>
              <a:ea typeface="Times"/>
              <a:cs typeface="Times"/>
              <a:sym typeface="Times"/>
            </a:endParaRPr>
          </a:p>
          <a:p>
            <a:pPr marL="323555" indent="-323555" defTabSz="321457">
              <a:lnSpc>
                <a:spcPts val="4148"/>
              </a:lnSpc>
              <a:spcBef>
                <a:spcPts val="0"/>
              </a:spcBef>
              <a:buClr>
                <a:srgbClr val="BEBEBE"/>
              </a:buClr>
              <a:buSzPct val="125000"/>
              <a:buChar char="•"/>
              <a:defRPr sz="3733">
                <a:solidFill>
                  <a:srgbClr val="000000"/>
                </a:solidFill>
                <a:latin typeface="Chalkboard"/>
                <a:ea typeface="Chalkboard"/>
                <a:cs typeface="Chalkboard"/>
                <a:sym typeface="Chalkboard"/>
              </a:defRPr>
            </a:pPr>
            <a:r>
              <a:rPr dirty="0"/>
              <a:t>TAKES THE ONUS OF WOUNDING OR HEALING OFF THE PARTNER</a:t>
            </a:r>
            <a:endParaRPr sz="844" dirty="0">
              <a:latin typeface="Times"/>
              <a:ea typeface="Times"/>
              <a:cs typeface="Times"/>
              <a:sym typeface="Times"/>
            </a:endParaRPr>
          </a:p>
          <a:p>
            <a:pPr marL="323555" indent="-323555" defTabSz="321457">
              <a:lnSpc>
                <a:spcPts val="4148"/>
              </a:lnSpc>
              <a:spcBef>
                <a:spcPts val="0"/>
              </a:spcBef>
              <a:buClr>
                <a:srgbClr val="BEBEBE"/>
              </a:buClr>
              <a:buSzPct val="125000"/>
              <a:buChar char="•"/>
              <a:defRPr sz="3733">
                <a:solidFill>
                  <a:srgbClr val="000000"/>
                </a:solidFill>
                <a:latin typeface="Chalkboard"/>
                <a:ea typeface="Chalkboard"/>
                <a:cs typeface="Chalkboard"/>
                <a:sym typeface="Chalkboard"/>
              </a:defRPr>
            </a:pPr>
            <a:r>
              <a:rPr dirty="0"/>
              <a:t>LEARN EFFECTIVE WAYS TO BE UNDERSTOOD</a:t>
            </a:r>
          </a:p>
        </p:txBody>
      </p:sp>
    </p:spTree>
    <p:extLst>
      <p:ext uri="{BB962C8B-B14F-4D97-AF65-F5344CB8AC3E}">
        <p14:creationId xmlns:p14="http://schemas.microsoft.com/office/powerpoint/2010/main" val="2464544746"/>
      </p:ext>
    </p:extLst>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 name="The effect"/>
          <p:cNvSpPr txBox="1">
            <a:spLocks noGrp="1"/>
          </p:cNvSpPr>
          <p:nvPr>
            <p:ph type="title"/>
          </p:nvPr>
        </p:nvSpPr>
        <p:spPr>
          <a:xfrm>
            <a:off x="931028" y="376978"/>
            <a:ext cx="10364451" cy="1227536"/>
          </a:xfrm>
          <a:prstGeom prst="rect">
            <a:avLst/>
          </a:prstGeom>
        </p:spPr>
        <p:txBody>
          <a:bodyPr/>
          <a:lstStyle>
            <a:lvl1pPr>
              <a:defRPr>
                <a:latin typeface="Chalkboard"/>
                <a:ea typeface="Chalkboard"/>
                <a:cs typeface="Chalkboard"/>
                <a:sym typeface="Chalkboard"/>
              </a:defRPr>
            </a:lvl1pPr>
          </a:lstStyle>
          <a:p>
            <a:r>
              <a:rPr dirty="0">
                <a:latin typeface="+mj-lt"/>
              </a:rPr>
              <a:t>The effect</a:t>
            </a:r>
          </a:p>
        </p:txBody>
      </p:sp>
      <p:sp>
        <p:nvSpPr>
          <p:cNvPr id="201" name="It is a less shaming way to support individuals to take responsibility for feelings and actions…"/>
          <p:cNvSpPr txBox="1">
            <a:spLocks noGrp="1"/>
          </p:cNvSpPr>
          <p:nvPr>
            <p:ph type="body" idx="1"/>
          </p:nvPr>
        </p:nvSpPr>
        <p:spPr>
          <a:xfrm>
            <a:off x="913775" y="1345721"/>
            <a:ext cx="10364452" cy="5883215"/>
          </a:xfrm>
          <a:prstGeom prst="rect">
            <a:avLst/>
          </a:prstGeom>
        </p:spPr>
        <p:txBody>
          <a:bodyPr>
            <a:noAutofit/>
          </a:bodyPr>
          <a:lstStyle/>
          <a:p>
            <a:pPr marL="326368" indent="-326368" defTabSz="273239">
              <a:spcBef>
                <a:spcPts val="2953"/>
              </a:spcBef>
              <a:buBlip>
                <a:blip r:embed="rId3"/>
              </a:buBlip>
              <a:defRPr sz="3400">
                <a:effectLst/>
                <a:latin typeface="Chalkboard"/>
                <a:ea typeface="Chalkboard"/>
                <a:cs typeface="Chalkboard"/>
                <a:sym typeface="Chalkboard"/>
              </a:defRPr>
            </a:pPr>
            <a:r>
              <a:rPr sz="2800" dirty="0"/>
              <a:t>It is a less shaming way to support individuals to take responsibility for feelings and actions</a:t>
            </a:r>
          </a:p>
          <a:p>
            <a:pPr marL="326368" indent="-326368" defTabSz="273239">
              <a:spcBef>
                <a:spcPts val="2953"/>
              </a:spcBef>
              <a:buBlip>
                <a:blip r:embed="rId3"/>
              </a:buBlip>
              <a:defRPr sz="3400">
                <a:effectLst/>
                <a:latin typeface="Chalkboard"/>
                <a:ea typeface="Chalkboard"/>
                <a:cs typeface="Chalkboard"/>
                <a:sym typeface="Chalkboard"/>
              </a:defRPr>
            </a:pPr>
            <a:r>
              <a:rPr sz="2800" dirty="0"/>
              <a:t>Helps partner safely move from protection to vulnerability</a:t>
            </a:r>
          </a:p>
          <a:p>
            <a:pPr marL="326368" indent="-326368" defTabSz="273239">
              <a:spcBef>
                <a:spcPts val="2953"/>
              </a:spcBef>
              <a:buBlip>
                <a:blip r:embed="rId3"/>
              </a:buBlip>
              <a:defRPr sz="3400">
                <a:effectLst/>
                <a:latin typeface="Chalkboard"/>
                <a:ea typeface="Chalkboard"/>
                <a:cs typeface="Chalkboard"/>
                <a:sym typeface="Chalkboard"/>
              </a:defRPr>
            </a:pPr>
            <a:r>
              <a:rPr sz="2800" dirty="0"/>
              <a:t>Takes the onus of wounding or healing off the partner</a:t>
            </a:r>
          </a:p>
          <a:p>
            <a:pPr marL="326368" indent="-326368" defTabSz="273239">
              <a:spcBef>
                <a:spcPts val="2953"/>
              </a:spcBef>
              <a:buBlip>
                <a:blip r:embed="rId3"/>
              </a:buBlip>
              <a:defRPr sz="3400">
                <a:effectLst/>
                <a:latin typeface="Chalkboard"/>
                <a:ea typeface="Chalkboard"/>
                <a:cs typeface="Chalkboard"/>
                <a:sym typeface="Chalkboard"/>
              </a:defRPr>
            </a:pPr>
            <a:r>
              <a:rPr sz="2800" dirty="0"/>
              <a:t>Learn effective ways to get </a:t>
            </a:r>
            <a:r>
              <a:rPr lang="en-US" sz="2800" dirty="0"/>
              <a:t>N</a:t>
            </a:r>
            <a:r>
              <a:rPr sz="2800" dirty="0"/>
              <a:t>eeds met</a:t>
            </a:r>
          </a:p>
        </p:txBody>
      </p:sp>
    </p:spTree>
    <p:extLst>
      <p:ext uri="{BB962C8B-B14F-4D97-AF65-F5344CB8AC3E}">
        <p14:creationId xmlns:p14="http://schemas.microsoft.com/office/powerpoint/2010/main" val="3708617972"/>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xmlns:p14="http://schemas.microsoft.com/office/powerpoint/2010/mai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Parallel-witness"/>
          <p:cNvSpPr txBox="1">
            <a:spLocks noGrp="1"/>
          </p:cNvSpPr>
          <p:nvPr>
            <p:ph type="title"/>
          </p:nvPr>
        </p:nvSpPr>
        <p:spPr>
          <a:xfrm>
            <a:off x="1944472" y="419695"/>
            <a:ext cx="8366341" cy="1339453"/>
          </a:xfrm>
          <a:prstGeom prst="rect">
            <a:avLst/>
          </a:prstGeom>
        </p:spPr>
        <p:txBody>
          <a:bodyPr/>
          <a:lstStyle>
            <a:lvl1pPr>
              <a:defRPr>
                <a:latin typeface="Chalkboard"/>
                <a:ea typeface="Chalkboard"/>
                <a:cs typeface="Chalkboard"/>
                <a:sym typeface="Chalkboard"/>
              </a:defRPr>
            </a:lvl1pPr>
          </a:lstStyle>
          <a:p>
            <a:r>
              <a:rPr dirty="0">
                <a:latin typeface="+mj-lt"/>
              </a:rPr>
              <a:t>Parallel-witness</a:t>
            </a:r>
          </a:p>
        </p:txBody>
      </p:sp>
      <p:sp>
        <p:nvSpPr>
          <p:cNvPr id="168" name="Therapist witnesses…"/>
          <p:cNvSpPr txBox="1">
            <a:spLocks noGrp="1"/>
          </p:cNvSpPr>
          <p:nvPr>
            <p:ph type="body" idx="1"/>
          </p:nvPr>
        </p:nvSpPr>
        <p:spPr>
          <a:prstGeom prst="rect">
            <a:avLst/>
          </a:prstGeom>
        </p:spPr>
        <p:txBody>
          <a:bodyPr/>
          <a:lstStyle/>
          <a:p>
            <a:pPr marL="563338" indent="-563338">
              <a:buClr>
                <a:srgbClr val="BEBEBE"/>
              </a:buClr>
              <a:buSzPct val="125000"/>
              <a:buChar char="•"/>
              <a:defRPr sz="6500">
                <a:latin typeface="Chalkboard"/>
                <a:ea typeface="Chalkboard"/>
                <a:cs typeface="Chalkboard"/>
                <a:sym typeface="Chalkboard"/>
              </a:defRPr>
            </a:pPr>
            <a:r>
              <a:rPr dirty="0"/>
              <a:t>Therapist witnesses</a:t>
            </a:r>
          </a:p>
          <a:p>
            <a:pPr marL="563338" indent="-563338">
              <a:buClr>
                <a:srgbClr val="BEBEBE"/>
              </a:buClr>
              <a:buSzPct val="125000"/>
              <a:buChar char="•"/>
              <a:defRPr sz="6500">
                <a:latin typeface="Chalkboard"/>
                <a:ea typeface="Chalkboard"/>
                <a:cs typeface="Chalkboard"/>
                <a:sym typeface="Chalkboard"/>
              </a:defRPr>
            </a:pPr>
            <a:r>
              <a:rPr dirty="0"/>
              <a:t>Partner witnesses</a:t>
            </a:r>
          </a:p>
        </p:txBody>
      </p:sp>
    </p:spTree>
    <p:extLst>
      <p:ext uri="{BB962C8B-B14F-4D97-AF65-F5344CB8AC3E}">
        <p14:creationId xmlns:p14="http://schemas.microsoft.com/office/powerpoint/2010/main" val="998502716"/>
      </p:ext>
    </p:extLst>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FACILITATING THE PROCESS"/>
          <p:cNvSpPr txBox="1">
            <a:spLocks noGrp="1"/>
          </p:cNvSpPr>
          <p:nvPr>
            <p:ph type="title"/>
          </p:nvPr>
        </p:nvSpPr>
        <p:spPr>
          <a:prstGeom prst="rect">
            <a:avLst/>
          </a:prstGeom>
        </p:spPr>
        <p:txBody>
          <a:bodyPr/>
          <a:lstStyle>
            <a:lvl1pPr defTabSz="457200">
              <a:lnSpc>
                <a:spcPts val="12800"/>
              </a:lnSpc>
              <a:defRPr cap="none">
                <a:solidFill>
                  <a:srgbClr val="000000"/>
                </a:solidFill>
                <a:latin typeface="Chalkboard"/>
                <a:ea typeface="Chalkboard"/>
                <a:cs typeface="Chalkboard"/>
                <a:sym typeface="Chalkboard"/>
              </a:defRPr>
            </a:lvl1pPr>
          </a:lstStyle>
          <a:p>
            <a:r>
              <a:rPr dirty="0">
                <a:latin typeface="+mj-lt"/>
              </a:rPr>
              <a:t>FACILITATING THE PROCESS</a:t>
            </a:r>
          </a:p>
        </p:txBody>
      </p:sp>
      <p:sp>
        <p:nvSpPr>
          <p:cNvPr id="171" name="DESCRIBE THE PROCESS…"/>
          <p:cNvSpPr txBox="1">
            <a:spLocks noGrp="1"/>
          </p:cNvSpPr>
          <p:nvPr>
            <p:ph type="body" idx="1"/>
          </p:nvPr>
        </p:nvSpPr>
        <p:spPr>
          <a:prstGeom prst="rect">
            <a:avLst/>
          </a:prstGeom>
        </p:spPr>
        <p:txBody>
          <a:bodyPr>
            <a:normAutofit/>
          </a:bodyPr>
          <a:lstStyle/>
          <a:p>
            <a:pPr marL="281493" indent="-281493" defTabSz="279667">
              <a:lnSpc>
                <a:spcPts val="5203"/>
              </a:lnSpc>
              <a:spcBef>
                <a:spcPts val="0"/>
              </a:spcBef>
              <a:buClr>
                <a:srgbClr val="BEBEBE"/>
              </a:buClr>
              <a:buSzPct val="125000"/>
              <a:buChar char="•"/>
              <a:defRPr sz="5133">
                <a:solidFill>
                  <a:srgbClr val="000000"/>
                </a:solidFill>
                <a:latin typeface="Chalkboard"/>
                <a:ea typeface="Chalkboard"/>
                <a:cs typeface="Chalkboard"/>
                <a:sym typeface="Chalkboard"/>
              </a:defRPr>
            </a:pPr>
            <a:r>
              <a:rPr sz="2400" dirty="0"/>
              <a:t>DESCRIBE THE PROCESS</a:t>
            </a:r>
          </a:p>
          <a:p>
            <a:pPr marL="281493" indent="-281493" defTabSz="279667">
              <a:lnSpc>
                <a:spcPts val="5203"/>
              </a:lnSpc>
              <a:spcBef>
                <a:spcPts val="0"/>
              </a:spcBef>
              <a:buClr>
                <a:srgbClr val="BEBEBE"/>
              </a:buClr>
              <a:buSzPct val="125000"/>
              <a:buChar char="•"/>
              <a:defRPr sz="5133">
                <a:solidFill>
                  <a:srgbClr val="000000"/>
                </a:solidFill>
                <a:latin typeface="Chalkboard"/>
                <a:ea typeface="Chalkboard"/>
                <a:cs typeface="Chalkboard"/>
                <a:sym typeface="Chalkboard"/>
              </a:defRPr>
            </a:pPr>
            <a:endParaRPr sz="2400" dirty="0"/>
          </a:p>
          <a:p>
            <a:pPr marL="281493" indent="-281493" defTabSz="279667">
              <a:lnSpc>
                <a:spcPts val="5203"/>
              </a:lnSpc>
              <a:spcBef>
                <a:spcPts val="0"/>
              </a:spcBef>
              <a:buClr>
                <a:srgbClr val="BEBEBE"/>
              </a:buClr>
              <a:buSzPct val="125000"/>
              <a:buChar char="•"/>
              <a:defRPr sz="5133">
                <a:solidFill>
                  <a:srgbClr val="000000"/>
                </a:solidFill>
                <a:latin typeface="Chalkboard"/>
                <a:ea typeface="Chalkboard"/>
                <a:cs typeface="Chalkboard"/>
                <a:sym typeface="Chalkboard"/>
              </a:defRPr>
            </a:pPr>
            <a:r>
              <a:rPr sz="2400" dirty="0"/>
              <a:t>CONTRACT TO BE A PARTS DETECTOR</a:t>
            </a:r>
          </a:p>
          <a:p>
            <a:pPr marL="281493" indent="-281493" defTabSz="279667">
              <a:lnSpc>
                <a:spcPts val="5203"/>
              </a:lnSpc>
              <a:spcBef>
                <a:spcPts val="0"/>
              </a:spcBef>
              <a:buClr>
                <a:srgbClr val="BEBEBE"/>
              </a:buClr>
              <a:buSzPct val="125000"/>
              <a:buChar char="•"/>
              <a:defRPr sz="5133">
                <a:solidFill>
                  <a:srgbClr val="000000"/>
                </a:solidFill>
                <a:latin typeface="Chalkboard"/>
                <a:ea typeface="Chalkboard"/>
                <a:cs typeface="Chalkboard"/>
                <a:sym typeface="Chalkboard"/>
              </a:defRPr>
            </a:pPr>
            <a:endParaRPr sz="2400" dirty="0"/>
          </a:p>
          <a:p>
            <a:pPr marL="281493" indent="-281493" defTabSz="279667">
              <a:lnSpc>
                <a:spcPts val="5203"/>
              </a:lnSpc>
              <a:spcBef>
                <a:spcPts val="0"/>
              </a:spcBef>
              <a:buClr>
                <a:srgbClr val="BEBEBE"/>
              </a:buClr>
              <a:buSzPct val="125000"/>
              <a:buChar char="•"/>
              <a:defRPr sz="5133">
                <a:solidFill>
                  <a:srgbClr val="000000"/>
                </a:solidFill>
                <a:latin typeface="Chalkboard"/>
                <a:ea typeface="Chalkboard"/>
                <a:cs typeface="Chalkboard"/>
                <a:sym typeface="Chalkboard"/>
              </a:defRPr>
            </a:pPr>
            <a:r>
              <a:rPr sz="2400" dirty="0"/>
              <a:t>DETERMINE WHO WILL SPEAK AND WHO WILL LISTEN</a:t>
            </a:r>
          </a:p>
        </p:txBody>
      </p:sp>
    </p:spTree>
    <p:extLst>
      <p:ext uri="{BB962C8B-B14F-4D97-AF65-F5344CB8AC3E}">
        <p14:creationId xmlns:p14="http://schemas.microsoft.com/office/powerpoint/2010/main" val="3712648623"/>
      </p:ext>
    </p:extLst>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 name="WORK WITH THE LISTENER"/>
          <p:cNvSpPr txBox="1">
            <a:spLocks noGrp="1"/>
          </p:cNvSpPr>
          <p:nvPr>
            <p:ph type="title"/>
          </p:nvPr>
        </p:nvSpPr>
        <p:spPr>
          <a:prstGeom prst="rect">
            <a:avLst/>
          </a:prstGeom>
        </p:spPr>
        <p:txBody>
          <a:bodyPr>
            <a:normAutofit/>
          </a:bodyPr>
          <a:lstStyle>
            <a:lvl1pPr defTabSz="457200">
              <a:lnSpc>
                <a:spcPts val="13000"/>
              </a:lnSpc>
              <a:defRPr sz="6500" cap="none">
                <a:solidFill>
                  <a:srgbClr val="000000"/>
                </a:solidFill>
                <a:latin typeface="Chalkboard"/>
                <a:ea typeface="Chalkboard"/>
                <a:cs typeface="Chalkboard"/>
                <a:sym typeface="Chalkboard"/>
              </a:defRPr>
            </a:lvl1pPr>
          </a:lstStyle>
          <a:p>
            <a:r>
              <a:rPr sz="4000" dirty="0">
                <a:latin typeface="+mj-lt"/>
              </a:rPr>
              <a:t>WORK WITH THE LISTENER </a:t>
            </a:r>
          </a:p>
        </p:txBody>
      </p:sp>
      <p:sp>
        <p:nvSpPr>
          <p:cNvPr id="174" name="UNBLENDING IS CRUCIAL…"/>
          <p:cNvSpPr txBox="1">
            <a:spLocks noGrp="1"/>
          </p:cNvSpPr>
          <p:nvPr>
            <p:ph type="body" idx="1"/>
          </p:nvPr>
        </p:nvSpPr>
        <p:spPr>
          <a:prstGeom prst="rect">
            <a:avLst/>
          </a:prstGeom>
        </p:spPr>
        <p:txBody>
          <a:bodyPr>
            <a:normAutofit/>
          </a:bodyPr>
          <a:lstStyle/>
          <a:p>
            <a:pPr marL="300449" indent="-300449" defTabSz="321457">
              <a:lnSpc>
                <a:spcPts val="3234"/>
              </a:lnSpc>
              <a:spcBef>
                <a:spcPts val="0"/>
              </a:spcBef>
              <a:buClr>
                <a:srgbClr val="BEBEBE"/>
              </a:buClr>
              <a:buSzPct val="125000"/>
              <a:buChar char="•"/>
              <a:defRPr>
                <a:solidFill>
                  <a:srgbClr val="000000"/>
                </a:solidFill>
                <a:latin typeface="Chalkboard"/>
                <a:ea typeface="Chalkboard"/>
                <a:cs typeface="Chalkboard"/>
                <a:sym typeface="Chalkboard"/>
              </a:defRPr>
            </a:pPr>
            <a:r>
              <a:rPr sz="2400" dirty="0"/>
              <a:t>UNBLENDING IS CRUCIAL</a:t>
            </a:r>
          </a:p>
          <a:p>
            <a:pPr marL="532610" indent="-104000" defTabSz="321457">
              <a:lnSpc>
                <a:spcPts val="3234"/>
              </a:lnSpc>
              <a:spcBef>
                <a:spcPts val="0"/>
              </a:spcBef>
              <a:buClr>
                <a:srgbClr val="BEBEBE"/>
              </a:buClr>
              <a:buSzPct val="125000"/>
              <a:buChar char="•"/>
              <a:defRPr>
                <a:solidFill>
                  <a:srgbClr val="000000"/>
                </a:solidFill>
                <a:latin typeface="Chalkboard"/>
                <a:ea typeface="Chalkboard"/>
                <a:cs typeface="Chalkboard"/>
                <a:sym typeface="Chalkboard"/>
              </a:defRPr>
            </a:pPr>
            <a:endParaRPr sz="2400" dirty="0"/>
          </a:p>
          <a:p>
            <a:pPr marL="300449" indent="-300449" defTabSz="321457">
              <a:lnSpc>
                <a:spcPts val="3234"/>
              </a:lnSpc>
              <a:spcBef>
                <a:spcPts val="0"/>
              </a:spcBef>
              <a:buClr>
                <a:srgbClr val="BEBEBE"/>
              </a:buClr>
              <a:buSzPct val="125000"/>
              <a:buChar char="•"/>
              <a:defRPr>
                <a:solidFill>
                  <a:srgbClr val="000000"/>
                </a:solidFill>
                <a:latin typeface="Chalkboard"/>
                <a:ea typeface="Chalkboard"/>
                <a:cs typeface="Chalkboard"/>
                <a:sym typeface="Chalkboard"/>
              </a:defRPr>
            </a:pPr>
            <a:r>
              <a:rPr sz="2400" dirty="0"/>
              <a:t>VALIDATE: LISTENING CAN BE CHALLENGING</a:t>
            </a:r>
          </a:p>
          <a:p>
            <a:pPr marL="763881" indent="-104000" defTabSz="321457">
              <a:lnSpc>
                <a:spcPts val="3234"/>
              </a:lnSpc>
              <a:spcBef>
                <a:spcPts val="0"/>
              </a:spcBef>
              <a:buClr>
                <a:srgbClr val="BEBEBE"/>
              </a:buClr>
              <a:buSzPct val="125000"/>
              <a:buChar char="•"/>
              <a:defRPr>
                <a:solidFill>
                  <a:srgbClr val="000000"/>
                </a:solidFill>
                <a:latin typeface="Chalkboard"/>
                <a:ea typeface="Chalkboard"/>
                <a:cs typeface="Chalkboard"/>
                <a:sym typeface="Chalkboard"/>
              </a:defRPr>
            </a:pPr>
            <a:endParaRPr sz="2400" dirty="0"/>
          </a:p>
          <a:p>
            <a:pPr marL="300449" indent="-300449" defTabSz="321457">
              <a:lnSpc>
                <a:spcPts val="3234"/>
              </a:lnSpc>
              <a:spcBef>
                <a:spcPts val="0"/>
              </a:spcBef>
              <a:buClr>
                <a:srgbClr val="BEBEBE"/>
              </a:buClr>
              <a:buSzPct val="125000"/>
              <a:buChar char="•"/>
              <a:defRPr b="1">
                <a:solidFill>
                  <a:srgbClr val="000000"/>
                </a:solidFill>
                <a:latin typeface="Chalkboard"/>
                <a:ea typeface="Chalkboard"/>
                <a:cs typeface="Chalkboard"/>
                <a:sym typeface="Chalkboard"/>
              </a:defRPr>
            </a:pPr>
            <a:r>
              <a:rPr sz="2400" dirty="0"/>
              <a:t>BODY SCAN TO CHECK FOR PARTS THAT MIGHT STRUGGLE</a:t>
            </a:r>
          </a:p>
          <a:p>
            <a:pPr marL="300449" indent="-300449" defTabSz="321457">
              <a:lnSpc>
                <a:spcPts val="3234"/>
              </a:lnSpc>
              <a:spcBef>
                <a:spcPts val="0"/>
              </a:spcBef>
              <a:buClr>
                <a:srgbClr val="BEBEBE"/>
              </a:buClr>
              <a:buSzPct val="125000"/>
              <a:buChar char="•"/>
              <a:defRPr>
                <a:solidFill>
                  <a:srgbClr val="000000"/>
                </a:solidFill>
                <a:latin typeface="Chalkboard"/>
                <a:ea typeface="Chalkboard"/>
                <a:cs typeface="Chalkboard"/>
                <a:sym typeface="Chalkboard"/>
              </a:defRPr>
            </a:pPr>
            <a:endParaRPr sz="2400" dirty="0"/>
          </a:p>
          <a:p>
            <a:pPr marL="300449" indent="-300449" defTabSz="321457">
              <a:lnSpc>
                <a:spcPts val="3234"/>
              </a:lnSpc>
              <a:spcBef>
                <a:spcPts val="0"/>
              </a:spcBef>
              <a:buClr>
                <a:srgbClr val="BEBEBE"/>
              </a:buClr>
              <a:buSzPct val="125000"/>
              <a:buChar char="•"/>
              <a:defRPr>
                <a:solidFill>
                  <a:srgbClr val="000000"/>
                </a:solidFill>
                <a:latin typeface="Chalkboard"/>
                <a:ea typeface="Chalkboard"/>
                <a:cs typeface="Chalkboard"/>
                <a:sym typeface="Chalkboard"/>
              </a:defRPr>
            </a:pPr>
            <a:r>
              <a:rPr sz="2400" dirty="0"/>
              <a:t>ADDRESS FEARS</a:t>
            </a:r>
          </a:p>
        </p:txBody>
      </p:sp>
    </p:spTree>
    <p:extLst>
      <p:ext uri="{BB962C8B-B14F-4D97-AF65-F5344CB8AC3E}">
        <p14:creationId xmlns:p14="http://schemas.microsoft.com/office/powerpoint/2010/main" val="4118274346"/>
      </p:ext>
    </p:extLst>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 name="WORKING WITH LISTENER CON’T."/>
          <p:cNvSpPr txBox="1">
            <a:spLocks noGrp="1"/>
          </p:cNvSpPr>
          <p:nvPr>
            <p:ph type="title"/>
          </p:nvPr>
        </p:nvSpPr>
        <p:spPr>
          <a:prstGeom prst="rect">
            <a:avLst/>
          </a:prstGeom>
        </p:spPr>
        <p:txBody>
          <a:bodyPr>
            <a:normAutofit/>
          </a:bodyPr>
          <a:lstStyle>
            <a:lvl1pPr defTabSz="416052">
              <a:lnSpc>
                <a:spcPts val="11800"/>
              </a:lnSpc>
              <a:defRPr sz="5915" cap="none">
                <a:solidFill>
                  <a:srgbClr val="000000"/>
                </a:solidFill>
                <a:latin typeface="Chalkboard"/>
                <a:ea typeface="Chalkboard"/>
                <a:cs typeface="Chalkboard"/>
                <a:sym typeface="Chalkboard"/>
              </a:defRPr>
            </a:lvl1pPr>
          </a:lstStyle>
          <a:p>
            <a:r>
              <a:rPr sz="4000" dirty="0"/>
              <a:t>WORKING WITH LISTENER CON’T. </a:t>
            </a:r>
          </a:p>
        </p:txBody>
      </p:sp>
      <p:sp>
        <p:nvSpPr>
          <p:cNvPr id="179" name="REMINDERS:…"/>
          <p:cNvSpPr txBox="1">
            <a:spLocks noGrp="1"/>
          </p:cNvSpPr>
          <p:nvPr>
            <p:ph type="body" idx="1"/>
          </p:nvPr>
        </p:nvSpPr>
        <p:spPr>
          <a:prstGeom prst="rect">
            <a:avLst/>
          </a:prstGeom>
        </p:spPr>
        <p:txBody>
          <a:bodyPr>
            <a:normAutofit/>
          </a:bodyPr>
          <a:lstStyle/>
          <a:p>
            <a:pPr marL="323555" indent="-323555" defTabSz="321457">
              <a:lnSpc>
                <a:spcPts val="4430"/>
              </a:lnSpc>
              <a:spcBef>
                <a:spcPts val="0"/>
              </a:spcBef>
              <a:buClr>
                <a:srgbClr val="BEBEBE"/>
              </a:buClr>
              <a:buSzPct val="125000"/>
              <a:buChar char="•"/>
              <a:defRPr sz="4800">
                <a:solidFill>
                  <a:srgbClr val="000000"/>
                </a:solidFill>
                <a:latin typeface="Chalkboard"/>
                <a:ea typeface="Chalkboard"/>
                <a:cs typeface="Chalkboard"/>
                <a:sym typeface="Chalkboard"/>
              </a:defRPr>
            </a:pPr>
            <a:r>
              <a:rPr sz="2400" dirty="0"/>
              <a:t>REMINDERS:</a:t>
            </a:r>
          </a:p>
          <a:p>
            <a:pPr marL="323555" indent="-323555" defTabSz="321457">
              <a:lnSpc>
                <a:spcPts val="4430"/>
              </a:lnSpc>
              <a:spcBef>
                <a:spcPts val="0"/>
              </a:spcBef>
              <a:buClr>
                <a:srgbClr val="BEBEBE"/>
              </a:buClr>
              <a:buSzPct val="125000"/>
              <a:buChar char="•"/>
              <a:defRPr sz="4800">
                <a:solidFill>
                  <a:srgbClr val="000000"/>
                </a:solidFill>
                <a:latin typeface="Chalkboard"/>
                <a:ea typeface="Chalkboard"/>
                <a:cs typeface="Chalkboard"/>
                <a:sym typeface="Chalkboard"/>
              </a:defRPr>
            </a:pPr>
            <a:endParaRPr sz="2400" dirty="0"/>
          </a:p>
          <a:p>
            <a:pPr marL="618225" lvl="1" indent="-323555" defTabSz="321457">
              <a:lnSpc>
                <a:spcPts val="4430"/>
              </a:lnSpc>
              <a:spcBef>
                <a:spcPts val="0"/>
              </a:spcBef>
              <a:buClr>
                <a:srgbClr val="BEBEBE"/>
              </a:buClr>
              <a:buSzPct val="125000"/>
              <a:buChar char="•"/>
              <a:defRPr sz="4800">
                <a:solidFill>
                  <a:srgbClr val="000000"/>
                </a:solidFill>
                <a:latin typeface="Chalkboard"/>
                <a:ea typeface="Chalkboard"/>
                <a:cs typeface="Chalkboard"/>
                <a:sym typeface="Chalkboard"/>
              </a:defRPr>
            </a:pPr>
            <a:r>
              <a:rPr sz="2400" dirty="0"/>
              <a:t>YOU ARE LISTENING TO YOUR PARTNER’S EXPERIENCE</a:t>
            </a:r>
          </a:p>
          <a:p>
            <a:pPr marL="629940" lvl="1" indent="-104000" defTabSz="321457">
              <a:lnSpc>
                <a:spcPts val="4430"/>
              </a:lnSpc>
              <a:spcBef>
                <a:spcPts val="0"/>
              </a:spcBef>
              <a:buClr>
                <a:srgbClr val="BEBEBE"/>
              </a:buClr>
              <a:buSzPct val="125000"/>
              <a:buChar char="•"/>
              <a:defRPr sz="4800">
                <a:solidFill>
                  <a:srgbClr val="000000"/>
                </a:solidFill>
                <a:latin typeface="Chalkboard"/>
                <a:ea typeface="Chalkboard"/>
                <a:cs typeface="Chalkboard"/>
                <a:sym typeface="Chalkboard"/>
              </a:defRPr>
            </a:pPr>
            <a:endParaRPr sz="2400" dirty="0"/>
          </a:p>
          <a:p>
            <a:pPr marL="618225" lvl="1" indent="-323555" defTabSz="321457">
              <a:lnSpc>
                <a:spcPts val="4430"/>
              </a:lnSpc>
              <a:spcBef>
                <a:spcPts val="0"/>
              </a:spcBef>
              <a:buClr>
                <a:srgbClr val="BEBEBE"/>
              </a:buClr>
              <a:buSzPct val="125000"/>
              <a:buChar char="•"/>
              <a:defRPr sz="4800">
                <a:solidFill>
                  <a:srgbClr val="000000"/>
                </a:solidFill>
                <a:latin typeface="Chalkboard"/>
                <a:ea typeface="Chalkboard"/>
                <a:cs typeface="Chalkboard"/>
                <a:sym typeface="Chalkboard"/>
              </a:defRPr>
            </a:pPr>
            <a:r>
              <a:rPr sz="2400" dirty="0"/>
              <a:t>I’M HERE TO HELP YOU</a:t>
            </a:r>
          </a:p>
        </p:txBody>
      </p:sp>
    </p:spTree>
    <p:extLst>
      <p:ext uri="{BB962C8B-B14F-4D97-AF65-F5344CB8AC3E}">
        <p14:creationId xmlns:p14="http://schemas.microsoft.com/office/powerpoint/2010/main" val="3748674235"/>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204DD9-F0A6-5946-A1B2-341B5D826E43}"/>
              </a:ext>
            </a:extLst>
          </p:cNvPr>
          <p:cNvSpPr>
            <a:spLocks noGrp="1"/>
          </p:cNvSpPr>
          <p:nvPr>
            <p:ph type="title"/>
          </p:nvPr>
        </p:nvSpPr>
        <p:spPr/>
        <p:txBody>
          <a:bodyPr/>
          <a:lstStyle/>
          <a:p>
            <a:r>
              <a:rPr lang="en-US" dirty="0"/>
              <a:t>Learning Objectives con’t</a:t>
            </a:r>
          </a:p>
        </p:txBody>
      </p:sp>
      <p:sp>
        <p:nvSpPr>
          <p:cNvPr id="3" name="Content Placeholder 2">
            <a:extLst>
              <a:ext uri="{FF2B5EF4-FFF2-40B4-BE49-F238E27FC236}">
                <a16:creationId xmlns:a16="http://schemas.microsoft.com/office/drawing/2014/main" id="{E296EBF0-2E15-E940-8443-992D5EC3322D}"/>
              </a:ext>
            </a:extLst>
          </p:cNvPr>
          <p:cNvSpPr>
            <a:spLocks noGrp="1"/>
          </p:cNvSpPr>
          <p:nvPr>
            <p:ph sz="quarter" idx="13"/>
          </p:nvPr>
        </p:nvSpPr>
        <p:spPr/>
        <p:txBody>
          <a:bodyPr>
            <a:normAutofit/>
          </a:bodyPr>
          <a:lstStyle/>
          <a:p>
            <a:r>
              <a:rPr lang="en-US" sz="2400" dirty="0"/>
              <a:t>Observe the Courageous Communication Protocol and how it can enhance a couple’s conversation about their intimacy</a:t>
            </a:r>
          </a:p>
          <a:p>
            <a:r>
              <a:rPr lang="en-US" sz="2400" dirty="0"/>
              <a:t>Explain the healing effect of Self energy and Compassion</a:t>
            </a:r>
          </a:p>
          <a:p>
            <a:r>
              <a:rPr lang="en-US" sz="2400" dirty="0"/>
              <a:t>Identify therapist parts that get activated when working with Sexual intimacy</a:t>
            </a:r>
          </a:p>
        </p:txBody>
      </p:sp>
    </p:spTree>
    <p:extLst>
      <p:ext uri="{BB962C8B-B14F-4D97-AF65-F5344CB8AC3E}">
        <p14:creationId xmlns:p14="http://schemas.microsoft.com/office/powerpoint/2010/main" val="324049860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 name="SHAME AND THE IMPORTANCE OF RESPONDING"/>
          <p:cNvSpPr txBox="1">
            <a:spLocks noGrp="1"/>
          </p:cNvSpPr>
          <p:nvPr>
            <p:ph type="title"/>
          </p:nvPr>
        </p:nvSpPr>
        <p:spPr>
          <a:prstGeom prst="rect">
            <a:avLst/>
          </a:prstGeom>
        </p:spPr>
        <p:txBody>
          <a:bodyPr>
            <a:noAutofit/>
          </a:bodyPr>
          <a:lstStyle/>
          <a:p>
            <a:pPr defTabSz="321457">
              <a:lnSpc>
                <a:spcPts val="8789"/>
              </a:lnSpc>
              <a:defRPr sz="5466" cap="none">
                <a:solidFill>
                  <a:srgbClr val="363929"/>
                </a:solidFill>
                <a:latin typeface="Chalkboard"/>
                <a:ea typeface="Chalkboard"/>
                <a:cs typeface="Chalkboard"/>
                <a:sym typeface="Chalkboard"/>
              </a:defRPr>
            </a:pPr>
            <a:r>
              <a:rPr sz="4000" dirty="0"/>
              <a:t>SHAME AND THE IMPORTANCE OF RESPONDING</a:t>
            </a:r>
            <a:r>
              <a:rPr sz="4000" dirty="0">
                <a:solidFill>
                  <a:srgbClr val="000000"/>
                </a:solidFill>
              </a:rPr>
              <a:t> </a:t>
            </a:r>
          </a:p>
        </p:txBody>
      </p:sp>
      <p:sp>
        <p:nvSpPr>
          <p:cNvPr id="188" name="•WHEN SOMEONE SELF-DISCLOSES AND IS NOT MET WITH KINDNESS, ATTUNEMENT OR UNDERSTANDING. IT WILL LIKELY EVOKE SHAME AND THEN A PROTECTIVE RESPONSE. -…"/>
          <p:cNvSpPr txBox="1">
            <a:spLocks noGrp="1"/>
          </p:cNvSpPr>
          <p:nvPr>
            <p:ph type="body" idx="1"/>
          </p:nvPr>
        </p:nvSpPr>
        <p:spPr>
          <a:prstGeom prst="rect">
            <a:avLst/>
          </a:prstGeom>
        </p:spPr>
        <p:txBody>
          <a:bodyPr/>
          <a:lstStyle/>
          <a:p>
            <a:pPr marL="0" indent="0" defTabSz="321457">
              <a:lnSpc>
                <a:spcPts val="4148"/>
              </a:lnSpc>
              <a:spcBef>
                <a:spcPts val="0"/>
              </a:spcBef>
              <a:buSzTx/>
              <a:buNone/>
              <a:defRPr sz="3750" b="1" i="1">
                <a:solidFill>
                  <a:srgbClr val="363929"/>
                </a:solidFill>
                <a:latin typeface="Tw Cen MT"/>
                <a:ea typeface="Tw Cen MT"/>
                <a:cs typeface="Tw Cen MT"/>
                <a:sym typeface="Tw Cen MT"/>
              </a:defRPr>
            </a:pPr>
            <a:r>
              <a:rPr b="0" i="0" dirty="0">
                <a:solidFill>
                  <a:srgbClr val="000000"/>
                </a:solidFill>
                <a:latin typeface="Arial"/>
                <a:ea typeface="Arial"/>
                <a:cs typeface="Arial"/>
                <a:sym typeface="Arial"/>
              </a:rPr>
              <a:t>•</a:t>
            </a:r>
            <a:r>
              <a:rPr b="0" i="0" dirty="0">
                <a:latin typeface="Chalkboard"/>
                <a:ea typeface="Chalkboard"/>
                <a:cs typeface="Chalkboard"/>
                <a:sym typeface="Chalkboard"/>
              </a:rPr>
              <a:t>WHEN SOMEONE SELF-DISCLOSES AND IS NOT MET WITH KINDNESS, ATTUNEMENT OR UNDERSTANDING. IT WILL LIKELY EVOKE SHAME AND THEN A PROTECTIVE RESPONSE. -</a:t>
            </a:r>
          </a:p>
          <a:p>
            <a:pPr marL="0" indent="0" defTabSz="321457">
              <a:lnSpc>
                <a:spcPts val="4148"/>
              </a:lnSpc>
              <a:spcBef>
                <a:spcPts val="0"/>
              </a:spcBef>
              <a:buSzTx/>
              <a:buNone/>
              <a:defRPr sz="3750">
                <a:solidFill>
                  <a:srgbClr val="363929"/>
                </a:solidFill>
                <a:latin typeface="Chalkboard"/>
                <a:ea typeface="Chalkboard"/>
                <a:cs typeface="Chalkboard"/>
                <a:sym typeface="Chalkboard"/>
              </a:defRPr>
            </a:pPr>
            <a:r>
              <a:rPr dirty="0"/>
              <a:t> </a:t>
            </a:r>
            <a:r>
              <a:rPr sz="1846" dirty="0"/>
              <a:t>DAN SEIGEL</a:t>
            </a:r>
            <a:endParaRPr sz="844" dirty="0">
              <a:solidFill>
                <a:srgbClr val="000000"/>
              </a:solidFill>
            </a:endParaRPr>
          </a:p>
        </p:txBody>
      </p:sp>
    </p:spTree>
    <p:extLst>
      <p:ext uri="{BB962C8B-B14F-4D97-AF65-F5344CB8AC3E}">
        <p14:creationId xmlns:p14="http://schemas.microsoft.com/office/powerpoint/2010/main" val="1308269065"/>
      </p:ext>
    </p:extLst>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1" name="Image" descr="Image"/>
          <p:cNvPicPr>
            <a:picLocks noGrp="1"/>
          </p:cNvPicPr>
          <p:nvPr>
            <p:ph type="pic" idx="13"/>
          </p:nvPr>
        </p:nvPicPr>
        <p:blipFill>
          <a:blip r:embed="rId3"/>
          <a:stretch>
            <a:fillRect/>
          </a:stretch>
        </p:blipFill>
        <p:spPr>
          <a:xfrm>
            <a:off x="476251" y="953429"/>
            <a:ext cx="4063009" cy="4951141"/>
          </a:xfrm>
          <a:prstGeom prst="rect">
            <a:avLst/>
          </a:prstGeom>
        </p:spPr>
      </p:pic>
      <p:sp>
        <p:nvSpPr>
          <p:cNvPr id="183" name="UNBLEND…"/>
          <p:cNvSpPr txBox="1">
            <a:spLocks noGrp="1"/>
          </p:cNvSpPr>
          <p:nvPr>
            <p:ph type="body" sz="half" idx="1"/>
          </p:nvPr>
        </p:nvSpPr>
        <p:spPr>
          <a:xfrm>
            <a:off x="3980984" y="3200400"/>
            <a:ext cx="7734765" cy="2074127"/>
          </a:xfrm>
          <a:prstGeom prst="rect">
            <a:avLst/>
          </a:prstGeom>
        </p:spPr>
        <p:txBody>
          <a:bodyPr/>
          <a:lstStyle/>
          <a:p>
            <a:pPr algn="ctr" defTabSz="321457">
              <a:lnSpc>
                <a:spcPts val="4148"/>
              </a:lnSpc>
              <a:defRPr sz="3733">
                <a:solidFill>
                  <a:srgbClr val="000000"/>
                </a:solidFill>
                <a:latin typeface="Chalkboard"/>
                <a:ea typeface="Chalkboard"/>
                <a:cs typeface="Chalkboard"/>
                <a:sym typeface="Chalkboard"/>
              </a:defRPr>
            </a:pPr>
            <a:r>
              <a:rPr dirty="0"/>
              <a:t>UNBLEND</a:t>
            </a:r>
            <a:endParaRPr sz="844" dirty="0">
              <a:latin typeface="Times"/>
              <a:ea typeface="Times"/>
              <a:cs typeface="Times"/>
              <a:sym typeface="Times"/>
            </a:endParaRPr>
          </a:p>
          <a:p>
            <a:pPr algn="ctr" defTabSz="321457">
              <a:lnSpc>
                <a:spcPts val="4148"/>
              </a:lnSpc>
              <a:defRPr sz="3733">
                <a:solidFill>
                  <a:srgbClr val="000000"/>
                </a:solidFill>
                <a:latin typeface="Chalkboard"/>
                <a:ea typeface="Chalkboard"/>
                <a:cs typeface="Chalkboard"/>
                <a:sym typeface="Chalkboard"/>
              </a:defRPr>
            </a:pPr>
            <a:r>
              <a:rPr dirty="0"/>
              <a:t>ATTENTION TO INTENTION</a:t>
            </a:r>
            <a:endParaRPr sz="844" dirty="0">
              <a:latin typeface="Times"/>
              <a:ea typeface="Times"/>
              <a:cs typeface="Times"/>
              <a:sym typeface="Times"/>
            </a:endParaRPr>
          </a:p>
          <a:p>
            <a:pPr algn="ctr" defTabSz="321457">
              <a:lnSpc>
                <a:spcPts val="4148"/>
              </a:lnSpc>
              <a:defRPr sz="3733">
                <a:solidFill>
                  <a:srgbClr val="000000"/>
                </a:solidFill>
                <a:latin typeface="Chalkboard"/>
                <a:ea typeface="Chalkboard"/>
                <a:cs typeface="Chalkboard"/>
                <a:sym typeface="Chalkboard"/>
              </a:defRPr>
            </a:pPr>
            <a:r>
              <a:rPr dirty="0"/>
              <a:t>SPEAK ON BEHALF OF PARTS</a:t>
            </a:r>
            <a:endParaRPr sz="844" dirty="0">
              <a:latin typeface="Times"/>
              <a:ea typeface="Times"/>
              <a:cs typeface="Times"/>
              <a:sym typeface="Times"/>
            </a:endParaRPr>
          </a:p>
        </p:txBody>
      </p:sp>
      <p:sp>
        <p:nvSpPr>
          <p:cNvPr id="2" name="TextBox 1">
            <a:extLst>
              <a:ext uri="{FF2B5EF4-FFF2-40B4-BE49-F238E27FC236}">
                <a16:creationId xmlns:a16="http://schemas.microsoft.com/office/drawing/2014/main" id="{F63D253E-B8A1-8F41-AB5A-4EC12C39C7DC}"/>
              </a:ext>
            </a:extLst>
          </p:cNvPr>
          <p:cNvSpPr txBox="1"/>
          <p:nvPr/>
        </p:nvSpPr>
        <p:spPr>
          <a:xfrm>
            <a:off x="5118410" y="1862254"/>
            <a:ext cx="5397190" cy="707886"/>
          </a:xfrm>
          <a:prstGeom prst="rect">
            <a:avLst/>
          </a:prstGeom>
          <a:noFill/>
        </p:spPr>
        <p:txBody>
          <a:bodyPr wrap="square" rtlCol="0">
            <a:spAutoFit/>
          </a:bodyPr>
          <a:lstStyle/>
          <a:p>
            <a:r>
              <a:rPr lang="en-US" sz="4000" dirty="0">
                <a:latin typeface="+mj-lt"/>
              </a:rPr>
              <a:t>SUPPORT THE SPEAKER</a:t>
            </a:r>
          </a:p>
        </p:txBody>
      </p:sp>
    </p:spTree>
    <p:extLst>
      <p:ext uri="{BB962C8B-B14F-4D97-AF65-F5344CB8AC3E}">
        <p14:creationId xmlns:p14="http://schemas.microsoft.com/office/powerpoint/2010/main" val="2751126585"/>
      </p:ext>
    </p:extLst>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0" name="Image" descr="Image"/>
          <p:cNvPicPr>
            <a:picLocks noGrp="1"/>
          </p:cNvPicPr>
          <p:nvPr>
            <p:ph type="pic" idx="13"/>
          </p:nvPr>
        </p:nvPicPr>
        <p:blipFill>
          <a:blip r:embed="rId2"/>
          <a:stretch>
            <a:fillRect/>
          </a:stretch>
        </p:blipFill>
        <p:spPr>
          <a:xfrm>
            <a:off x="5929410" y="431703"/>
            <a:ext cx="4389151" cy="5919781"/>
          </a:xfrm>
          <a:prstGeom prst="rect">
            <a:avLst/>
          </a:prstGeom>
        </p:spPr>
      </p:pic>
      <p:sp>
        <p:nvSpPr>
          <p:cNvPr id="191" name="Couple can share how shame impacts their relationship"/>
          <p:cNvSpPr txBox="1">
            <a:spLocks noGrp="1"/>
          </p:cNvSpPr>
          <p:nvPr>
            <p:ph type="title"/>
          </p:nvPr>
        </p:nvSpPr>
        <p:spPr>
          <a:prstGeom prst="rect">
            <a:avLst/>
          </a:prstGeom>
        </p:spPr>
        <p:txBody>
          <a:bodyPr>
            <a:normAutofit fontScale="90000"/>
          </a:bodyPr>
          <a:lstStyle>
            <a:lvl1pPr>
              <a:defRPr>
                <a:latin typeface="Chalkboard"/>
                <a:ea typeface="Chalkboard"/>
                <a:cs typeface="Chalkboard"/>
                <a:sym typeface="Chalkboard"/>
              </a:defRPr>
            </a:lvl1pPr>
          </a:lstStyle>
          <a:p>
            <a:r>
              <a:rPr dirty="0"/>
              <a:t>Couple can share how shame impacts their relationship</a:t>
            </a:r>
          </a:p>
        </p:txBody>
      </p:sp>
      <p:sp>
        <p:nvSpPr>
          <p:cNvPr id="192" name="Shame"/>
          <p:cNvSpPr txBox="1">
            <a:spLocks noGrp="1"/>
          </p:cNvSpPr>
          <p:nvPr>
            <p:ph type="body" sz="quarter" idx="1"/>
          </p:nvPr>
        </p:nvSpPr>
        <p:spPr>
          <a:xfrm>
            <a:off x="1881187" y="484791"/>
            <a:ext cx="4098727" cy="1262839"/>
          </a:xfrm>
          <a:prstGeom prst="rect">
            <a:avLst/>
          </a:prstGeom>
        </p:spPr>
        <p:txBody>
          <a:bodyPr>
            <a:normAutofit fontScale="85000" lnSpcReduction="10000"/>
          </a:bodyPr>
          <a:lstStyle>
            <a:lvl1pPr algn="ctr">
              <a:defRPr sz="8500" b="1">
                <a:latin typeface="Chalkboard"/>
                <a:ea typeface="Chalkboard"/>
                <a:cs typeface="Chalkboard"/>
                <a:sym typeface="Chalkboard"/>
              </a:defRPr>
            </a:lvl1pPr>
          </a:lstStyle>
          <a:p>
            <a:r>
              <a:rPr dirty="0"/>
              <a:t>Shame</a:t>
            </a:r>
          </a:p>
        </p:txBody>
      </p:sp>
    </p:spTree>
    <p:extLst>
      <p:ext uri="{BB962C8B-B14F-4D97-AF65-F5344CB8AC3E}">
        <p14:creationId xmlns:p14="http://schemas.microsoft.com/office/powerpoint/2010/main" val="3680756302"/>
      </p:ext>
    </p:extLst>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 name="References"/>
          <p:cNvSpPr txBox="1">
            <a:spLocks noGrp="1"/>
          </p:cNvSpPr>
          <p:nvPr>
            <p:ph type="title"/>
          </p:nvPr>
        </p:nvSpPr>
        <p:spPr>
          <a:prstGeom prst="rect">
            <a:avLst/>
          </a:prstGeom>
        </p:spPr>
        <p:txBody>
          <a:bodyPr/>
          <a:lstStyle>
            <a:lvl1pPr>
              <a:defRPr>
                <a:latin typeface="Chalkboard"/>
                <a:ea typeface="Chalkboard"/>
                <a:cs typeface="Chalkboard"/>
                <a:sym typeface="Chalkboard"/>
              </a:defRPr>
            </a:lvl1pPr>
          </a:lstStyle>
          <a:p>
            <a:r>
              <a:rPr dirty="0"/>
              <a:t>References</a:t>
            </a:r>
          </a:p>
        </p:txBody>
      </p:sp>
      <p:sp>
        <p:nvSpPr>
          <p:cNvPr id="200" name="Herbine-Blank, T., Kerpelman, D.M. &amp; Sweezy M. (2016). Intimacy from the Inside Out: Courage and Compassion in Couple Therapy. Routledge: New York.…"/>
          <p:cNvSpPr txBox="1">
            <a:spLocks noGrp="1"/>
          </p:cNvSpPr>
          <p:nvPr>
            <p:ph type="body" idx="1"/>
          </p:nvPr>
        </p:nvSpPr>
        <p:spPr>
          <a:prstGeom prst="rect">
            <a:avLst/>
          </a:prstGeom>
        </p:spPr>
        <p:txBody>
          <a:bodyPr/>
          <a:lstStyle/>
          <a:p>
            <a:pPr marL="0" indent="0" defTabSz="311814">
              <a:spcBef>
                <a:spcPts val="0"/>
              </a:spcBef>
              <a:buSzTx/>
              <a:buNone/>
              <a:defRPr sz="2716">
                <a:solidFill>
                  <a:srgbClr val="000000"/>
                </a:solidFill>
                <a:latin typeface="Chalkboard"/>
                <a:ea typeface="Chalkboard"/>
                <a:cs typeface="Chalkboard"/>
                <a:sym typeface="Chalkboard"/>
              </a:defRPr>
            </a:pPr>
            <a:r>
              <a:rPr sz="1800" dirty="0"/>
              <a:t>Herbine-Blank, T., Kerpelman, D.M. &amp; Sweezy M. (2016). Intimacy from the Inside Out: Courage and Compassion in Couple Therapy. Routledge: New York.</a:t>
            </a:r>
          </a:p>
          <a:p>
            <a:pPr marL="0" indent="0" defTabSz="311814">
              <a:spcBef>
                <a:spcPts val="0"/>
              </a:spcBef>
              <a:buSzTx/>
              <a:buNone/>
              <a:defRPr sz="2716">
                <a:solidFill>
                  <a:srgbClr val="000000"/>
                </a:solidFill>
                <a:latin typeface="Chalkboard"/>
                <a:ea typeface="Chalkboard"/>
                <a:cs typeface="Chalkboard"/>
                <a:sym typeface="Chalkboard"/>
              </a:defRPr>
            </a:pPr>
            <a:endParaRPr dirty="0"/>
          </a:p>
          <a:p>
            <a:pPr marL="0" indent="0" defTabSz="311814">
              <a:spcBef>
                <a:spcPts val="0"/>
              </a:spcBef>
              <a:buSzTx/>
              <a:buNone/>
              <a:defRPr sz="2716" b="1">
                <a:solidFill>
                  <a:srgbClr val="000000"/>
                </a:solidFill>
                <a:latin typeface="Chalkboard"/>
                <a:ea typeface="Chalkboard"/>
                <a:cs typeface="Chalkboard"/>
                <a:sym typeface="Chalkboard"/>
              </a:defRPr>
            </a:pPr>
            <a:r>
              <a:rPr sz="1800" b="0" dirty="0"/>
              <a:t>Nagosky, E (2018) </a:t>
            </a:r>
            <a:r>
              <a:rPr sz="1800" dirty="0"/>
              <a:t>Come as you are: The surprising new science that will transform your sex life</a:t>
            </a:r>
            <a:r>
              <a:rPr sz="1800" b="0" dirty="0"/>
              <a:t>. Simon &amp; Schuster: New York.</a:t>
            </a:r>
            <a:endParaRPr b="0" dirty="0"/>
          </a:p>
          <a:p>
            <a:pPr marL="0" indent="0" defTabSz="311814">
              <a:spcBef>
                <a:spcPts val="0"/>
              </a:spcBef>
              <a:buSzTx/>
              <a:buNone/>
              <a:defRPr sz="2716">
                <a:solidFill>
                  <a:srgbClr val="000000"/>
                </a:solidFill>
                <a:latin typeface="Chalkboard"/>
                <a:ea typeface="Chalkboard"/>
                <a:cs typeface="Chalkboard"/>
                <a:sym typeface="Chalkboard"/>
              </a:defRPr>
            </a:pPr>
            <a:endParaRPr b="0" dirty="0"/>
          </a:p>
          <a:p>
            <a:pPr marL="0" indent="0" defTabSz="311814">
              <a:spcBef>
                <a:spcPts val="0"/>
              </a:spcBef>
              <a:buSzTx/>
              <a:buNone/>
              <a:defRPr sz="2716">
                <a:solidFill>
                  <a:srgbClr val="000000"/>
                </a:solidFill>
                <a:latin typeface="Chalkboard"/>
                <a:ea typeface="Chalkboard"/>
                <a:cs typeface="Chalkboard"/>
                <a:sym typeface="Chalkboard"/>
              </a:defRPr>
            </a:pPr>
            <a:r>
              <a:rPr sz="1800" dirty="0"/>
              <a:t>Schwartz, R.C. (2008). You are the one you have been waiting for: Bringing courageous love to intimate relationships. Oak Hill, Il: Trailhead.</a:t>
            </a:r>
          </a:p>
        </p:txBody>
      </p:sp>
    </p:spTree>
    <p:extLst>
      <p:ext uri="{BB962C8B-B14F-4D97-AF65-F5344CB8AC3E}">
        <p14:creationId xmlns:p14="http://schemas.microsoft.com/office/powerpoint/2010/main" val="2263264526"/>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620054-E8F5-FB4F-8A2A-5E867EE8F919}"/>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5D05A100-6AD6-8743-B0B6-876B5A59E09A}"/>
              </a:ext>
            </a:extLst>
          </p:cNvPr>
          <p:cNvSpPr>
            <a:spLocks noGrp="1"/>
          </p:cNvSpPr>
          <p:nvPr>
            <p:ph sz="quarter" idx="13"/>
          </p:nvPr>
        </p:nvSpPr>
        <p:spPr>
          <a:xfrm>
            <a:off x="913774" y="1717288"/>
            <a:ext cx="10363826" cy="4073911"/>
          </a:xfrm>
        </p:spPr>
        <p:txBody>
          <a:bodyPr>
            <a:normAutofit/>
          </a:bodyPr>
          <a:lstStyle/>
          <a:p>
            <a:r>
              <a:rPr lang="en-US" sz="2400" dirty="0"/>
              <a:t>Review IFS Model</a:t>
            </a:r>
          </a:p>
          <a:p>
            <a:r>
              <a:rPr lang="en-US" sz="2400" dirty="0"/>
              <a:t>Introduce Intimacy From the Inside Out</a:t>
            </a:r>
          </a:p>
          <a:p>
            <a:r>
              <a:rPr lang="en-US" sz="2400" dirty="0"/>
              <a:t>What research show us about parts that emerge in an intimate relationship where there is sexual trauma</a:t>
            </a:r>
          </a:p>
          <a:p>
            <a:r>
              <a:rPr lang="en-US" sz="2400" dirty="0"/>
              <a:t>Tracking Sequences</a:t>
            </a:r>
          </a:p>
          <a:p>
            <a:r>
              <a:rPr lang="en-US" sz="2400" dirty="0"/>
              <a:t>Courageous Communication</a:t>
            </a:r>
          </a:p>
        </p:txBody>
      </p:sp>
    </p:spTree>
    <p:extLst>
      <p:ext uri="{BB962C8B-B14F-4D97-AF65-F5344CB8AC3E}">
        <p14:creationId xmlns:p14="http://schemas.microsoft.com/office/powerpoint/2010/main" val="39705092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4D275E-0E6E-0145-BCAF-BF5686C7A671}"/>
              </a:ext>
            </a:extLst>
          </p:cNvPr>
          <p:cNvSpPr>
            <a:spLocks noGrp="1"/>
          </p:cNvSpPr>
          <p:nvPr>
            <p:ph type="title"/>
          </p:nvPr>
        </p:nvSpPr>
        <p:spPr/>
        <p:txBody>
          <a:bodyPr/>
          <a:lstStyle/>
          <a:p>
            <a:r>
              <a:rPr lang="en-US" dirty="0"/>
              <a:t>Safety</a:t>
            </a:r>
          </a:p>
        </p:txBody>
      </p:sp>
      <p:sp>
        <p:nvSpPr>
          <p:cNvPr id="3" name="Content Placeholder 2">
            <a:extLst>
              <a:ext uri="{FF2B5EF4-FFF2-40B4-BE49-F238E27FC236}">
                <a16:creationId xmlns:a16="http://schemas.microsoft.com/office/drawing/2014/main" id="{CF3E7EEA-3F31-4A4A-9C20-F957A9E9C5AE}"/>
              </a:ext>
            </a:extLst>
          </p:cNvPr>
          <p:cNvSpPr>
            <a:spLocks noGrp="1"/>
          </p:cNvSpPr>
          <p:nvPr>
            <p:ph sz="quarter" idx="13"/>
          </p:nvPr>
        </p:nvSpPr>
        <p:spPr/>
        <p:txBody>
          <a:bodyPr>
            <a:normAutofit/>
          </a:bodyPr>
          <a:lstStyle/>
          <a:p>
            <a:r>
              <a:rPr lang="en-US" sz="2400" dirty="0"/>
              <a:t>Confidentiality</a:t>
            </a:r>
          </a:p>
          <a:p>
            <a:r>
              <a:rPr lang="en-US" sz="2400" dirty="0"/>
              <a:t>Speak for own experience</a:t>
            </a:r>
          </a:p>
          <a:p>
            <a:r>
              <a:rPr lang="en-US" sz="2400" dirty="0"/>
              <a:t>Flowing in and flowing out</a:t>
            </a:r>
          </a:p>
          <a:p>
            <a:r>
              <a:rPr lang="en-US" sz="2400" dirty="0"/>
              <a:t>Multi-identities (We want to hear all voices)</a:t>
            </a:r>
          </a:p>
          <a:p>
            <a:r>
              <a:rPr lang="en-US" sz="2400" dirty="0"/>
              <a:t>Maintain your inner and outer boundaries</a:t>
            </a:r>
          </a:p>
        </p:txBody>
      </p:sp>
    </p:spTree>
    <p:extLst>
      <p:ext uri="{BB962C8B-B14F-4D97-AF65-F5344CB8AC3E}">
        <p14:creationId xmlns:p14="http://schemas.microsoft.com/office/powerpoint/2010/main" val="27556253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4" name="Image" descr="Image"/>
          <p:cNvPicPr>
            <a:picLocks noGrp="1"/>
          </p:cNvPicPr>
          <p:nvPr>
            <p:ph type="pic" idx="13"/>
          </p:nvPr>
        </p:nvPicPr>
        <p:blipFill>
          <a:blip r:embed="rId3"/>
          <a:stretch>
            <a:fillRect/>
          </a:stretch>
        </p:blipFill>
        <p:spPr>
          <a:xfrm>
            <a:off x="1872258" y="767953"/>
            <a:ext cx="8447484" cy="4223742"/>
          </a:xfrm>
          <a:prstGeom prst="rect">
            <a:avLst/>
          </a:prstGeom>
        </p:spPr>
      </p:pic>
      <p:sp>
        <p:nvSpPr>
          <p:cNvPr id="145" name="Go Inside"/>
          <p:cNvSpPr txBox="1">
            <a:spLocks noGrp="1"/>
          </p:cNvSpPr>
          <p:nvPr>
            <p:ph type="title"/>
          </p:nvPr>
        </p:nvSpPr>
        <p:spPr>
          <a:prstGeom prst="rect">
            <a:avLst/>
          </a:prstGeom>
        </p:spPr>
        <p:txBody>
          <a:bodyPr/>
          <a:lstStyle/>
          <a:p>
            <a:r>
              <a:rPr dirty="0"/>
              <a:t>Go Inside</a:t>
            </a:r>
          </a:p>
        </p:txBody>
      </p:sp>
      <p:sp>
        <p:nvSpPr>
          <p:cNvPr id="146" name="Body"/>
          <p:cNvSpPr txBox="1">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1661168998"/>
      </p:ext>
    </p:extLst>
  </p:cSld>
  <p:clrMapOvr>
    <a:masterClrMapping/>
  </p:clrMapOvr>
  <mc:AlternateContent xmlns:mc="http://schemas.openxmlformats.org/markup-compatibility/2006" xmlns:p14="http://schemas.microsoft.com/office/powerpoint/2010/main">
    <mc:Choice Requires="p14">
      <p:transition spd="med">
        <p:blinds dir="vert"/>
      </p:transition>
    </mc:Choice>
    <mc:Fallback xmlns:a14="http://schemas.microsoft.com/office/drawing/2010/main" xmlns:m="http://schemas.openxmlformats.org/officeDocument/2006/math" xmlns="">
      <p:transition spd="fast">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17D2F8-46D5-A445-90E4-7DEDE5132666}"/>
              </a:ext>
            </a:extLst>
          </p:cNvPr>
          <p:cNvSpPr>
            <a:spLocks noGrp="1"/>
          </p:cNvSpPr>
          <p:nvPr>
            <p:ph type="title"/>
          </p:nvPr>
        </p:nvSpPr>
        <p:spPr>
          <a:xfrm>
            <a:off x="913776" y="618517"/>
            <a:ext cx="5035612" cy="1596177"/>
          </a:xfrm>
        </p:spPr>
        <p:txBody>
          <a:bodyPr/>
          <a:lstStyle/>
          <a:p>
            <a:r>
              <a:rPr lang="en-US" dirty="0">
                <a:solidFill>
                  <a:schemeClr val="tx1"/>
                </a:solidFill>
              </a:rPr>
              <a:t>Development of the Model</a:t>
            </a:r>
          </a:p>
        </p:txBody>
      </p:sp>
      <p:sp>
        <p:nvSpPr>
          <p:cNvPr id="3" name="Content Placeholder 2">
            <a:extLst>
              <a:ext uri="{FF2B5EF4-FFF2-40B4-BE49-F238E27FC236}">
                <a16:creationId xmlns:a16="http://schemas.microsoft.com/office/drawing/2014/main" id="{15A180CF-67EE-5C45-B37F-F0339B77EB6C}"/>
              </a:ext>
            </a:extLst>
          </p:cNvPr>
          <p:cNvSpPr>
            <a:spLocks noGrp="1"/>
          </p:cNvSpPr>
          <p:nvPr>
            <p:ph idx="1"/>
          </p:nvPr>
        </p:nvSpPr>
        <p:spPr>
          <a:xfrm>
            <a:off x="913775" y="2367093"/>
            <a:ext cx="5394428" cy="3424107"/>
          </a:xfrm>
        </p:spPr>
        <p:txBody>
          <a:bodyPr>
            <a:noAutofit/>
          </a:bodyPr>
          <a:lstStyle/>
          <a:p>
            <a:r>
              <a:rPr lang="en-US" sz="2400" dirty="0"/>
              <a:t>Richard Schwartz, Ph.D., Marriage and Family Therapist</a:t>
            </a:r>
          </a:p>
          <a:p>
            <a:r>
              <a:rPr lang="en-US" sz="2400" dirty="0"/>
              <a:t>Working with clients with severe eating disorders</a:t>
            </a:r>
          </a:p>
          <a:p>
            <a:r>
              <a:rPr lang="en-US" sz="2400" dirty="0"/>
              <a:t>Noticed Parts</a:t>
            </a:r>
          </a:p>
          <a:p>
            <a:r>
              <a:rPr lang="en-US" sz="2400" dirty="0"/>
              <a:t>Noticed Self</a:t>
            </a:r>
          </a:p>
        </p:txBody>
      </p:sp>
      <p:pic>
        <p:nvPicPr>
          <p:cNvPr id="4" name="Image" descr="Image">
            <a:extLst>
              <a:ext uri="{FF2B5EF4-FFF2-40B4-BE49-F238E27FC236}">
                <a16:creationId xmlns:a16="http://schemas.microsoft.com/office/drawing/2014/main" id="{A38C5D8A-FD51-2F40-A77A-FBEDA655136B}"/>
              </a:ext>
            </a:extLst>
          </p:cNvPr>
          <p:cNvPicPr>
            <a:picLocks/>
          </p:cNvPicPr>
          <p:nvPr/>
        </p:nvPicPr>
        <p:blipFill rotWithShape="1">
          <a:blip r:embed="rId3"/>
          <a:srcRect l="-203" t="-11428" r="203" b="2094"/>
          <a:stretch/>
        </p:blipFill>
        <p:spPr>
          <a:xfrm>
            <a:off x="6686470" y="-783703"/>
            <a:ext cx="5702300" cy="7498080"/>
          </a:xfrm>
          <a:prstGeom prst="rect">
            <a:avLst/>
          </a:prstGeom>
        </p:spPr>
      </p:pic>
    </p:spTree>
    <p:extLst>
      <p:ext uri="{BB962C8B-B14F-4D97-AF65-F5344CB8AC3E}">
        <p14:creationId xmlns:p14="http://schemas.microsoft.com/office/powerpoint/2010/main" val="32430602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1905000" y="228600"/>
            <a:ext cx="8001000" cy="914400"/>
          </a:xfrm>
        </p:spPr>
        <p:txBody>
          <a:bodyPr/>
          <a:lstStyle/>
          <a:p>
            <a:r>
              <a:rPr kumimoji="1" lang="en-US" dirty="0">
                <a:solidFill>
                  <a:schemeClr val="tx1"/>
                </a:solidFill>
              </a:rPr>
              <a:t>Basic Assumptions</a:t>
            </a:r>
          </a:p>
        </p:txBody>
      </p:sp>
      <p:sp>
        <p:nvSpPr>
          <p:cNvPr id="51203" name="Rectangle 3"/>
          <p:cNvSpPr>
            <a:spLocks noGrp="1" noChangeArrowheads="1"/>
          </p:cNvSpPr>
          <p:nvPr>
            <p:ph idx="1"/>
          </p:nvPr>
        </p:nvSpPr>
        <p:spPr>
          <a:xfrm>
            <a:off x="3124200" y="1295400"/>
            <a:ext cx="6858000" cy="4800600"/>
          </a:xfrm>
        </p:spPr>
        <p:txBody>
          <a:bodyPr>
            <a:normAutofit/>
          </a:bodyPr>
          <a:lstStyle/>
          <a:p>
            <a:pPr>
              <a:lnSpc>
                <a:spcPct val="90000"/>
              </a:lnSpc>
            </a:pPr>
            <a:r>
              <a:rPr kumimoji="1" lang="en-US" sz="2600" dirty="0"/>
              <a:t>The IFS model is collaborative and non-pathologizing.</a:t>
            </a:r>
          </a:p>
          <a:p>
            <a:pPr>
              <a:lnSpc>
                <a:spcPct val="90000"/>
              </a:lnSpc>
            </a:pPr>
            <a:r>
              <a:rPr kumimoji="1" lang="en-US" sz="2600" dirty="0"/>
              <a:t>It is the nature of the mind to be sub-divided.</a:t>
            </a:r>
          </a:p>
          <a:p>
            <a:pPr>
              <a:lnSpc>
                <a:spcPct val="90000"/>
              </a:lnSpc>
            </a:pPr>
            <a:r>
              <a:rPr kumimoji="1" lang="en-US" sz="2600" dirty="0"/>
              <a:t>Everyone has a Self regardless of history or trauma.</a:t>
            </a:r>
          </a:p>
          <a:p>
            <a:pPr>
              <a:lnSpc>
                <a:spcPct val="90000"/>
              </a:lnSpc>
              <a:buFont typeface="Wingdings" charset="0"/>
              <a:buNone/>
            </a:pPr>
            <a:r>
              <a:rPr kumimoji="1" lang="en-US" sz="2600" dirty="0"/>
              <a:t>	</a:t>
            </a:r>
            <a:r>
              <a:rPr kumimoji="1" lang="en-US" sz="2600" dirty="0">
                <a:sym typeface="Wingdings" charset="0"/>
              </a:rPr>
              <a:t></a:t>
            </a:r>
            <a:r>
              <a:rPr kumimoji="1" lang="en-US" sz="2600" dirty="0"/>
              <a:t>There is an inner resource of health and well being in all of us. </a:t>
            </a:r>
          </a:p>
          <a:p>
            <a:pPr>
              <a:lnSpc>
                <a:spcPct val="90000"/>
              </a:lnSpc>
            </a:pPr>
            <a:r>
              <a:rPr kumimoji="1" lang="en-US" sz="2600" dirty="0"/>
              <a:t>All Parts have a positive intention for the system, no matter how extreme.</a:t>
            </a:r>
          </a:p>
          <a:p>
            <a:pPr>
              <a:lnSpc>
                <a:spcPct val="90000"/>
              </a:lnSpc>
            </a:pPr>
            <a:endParaRPr kumimoji="1" lang="en-US" dirty="0">
              <a:latin typeface="Arial Bold" charset="0"/>
            </a:endParaRPr>
          </a:p>
        </p:txBody>
      </p:sp>
    </p:spTree>
    <p:extLst>
      <p:ext uri="{BB962C8B-B14F-4D97-AF65-F5344CB8AC3E}">
        <p14:creationId xmlns:p14="http://schemas.microsoft.com/office/powerpoint/2010/main" val="691979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1203">
                                            <p:txEl>
                                              <p:pRg st="0" end="0"/>
                                            </p:txEl>
                                          </p:spTgt>
                                        </p:tgtEl>
                                        <p:attrNameLst>
                                          <p:attrName>style.visibility</p:attrName>
                                        </p:attrNameLst>
                                      </p:cBhvr>
                                      <p:to>
                                        <p:strVal val="visible"/>
                                      </p:to>
                                    </p:set>
                                    <p:animEffect transition="in" filter="fade">
                                      <p:cBhvr>
                                        <p:cTn id="7" dur="1000"/>
                                        <p:tgtEl>
                                          <p:spTgt spid="51203">
                                            <p:txEl>
                                              <p:pRg st="0" end="0"/>
                                            </p:txEl>
                                          </p:spTgt>
                                        </p:tgtEl>
                                      </p:cBhvr>
                                    </p:animEffect>
                                    <p:anim calcmode="lin" valueType="num">
                                      <p:cBhvr>
                                        <p:cTn id="8" dur="1000" fill="hold"/>
                                        <p:tgtEl>
                                          <p:spTgt spid="5120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120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51203">
                                            <p:txEl>
                                              <p:pRg st="1" end="1"/>
                                            </p:txEl>
                                          </p:spTgt>
                                        </p:tgtEl>
                                        <p:attrNameLst>
                                          <p:attrName>style.visibility</p:attrName>
                                        </p:attrNameLst>
                                      </p:cBhvr>
                                      <p:to>
                                        <p:strVal val="visible"/>
                                      </p:to>
                                    </p:set>
                                    <p:anim calcmode="lin" valueType="num">
                                      <p:cBhvr additive="base">
                                        <p:cTn id="14" dur="1250" fill="hold"/>
                                        <p:tgtEl>
                                          <p:spTgt spid="51203">
                                            <p:txEl>
                                              <p:pRg st="1" end="1"/>
                                            </p:txEl>
                                          </p:spTgt>
                                        </p:tgtEl>
                                        <p:attrNameLst>
                                          <p:attrName>ppt_x</p:attrName>
                                        </p:attrNameLst>
                                      </p:cBhvr>
                                      <p:tavLst>
                                        <p:tav tm="0">
                                          <p:val>
                                            <p:strVal val="#ppt_x"/>
                                          </p:val>
                                        </p:tav>
                                        <p:tav tm="100000">
                                          <p:val>
                                            <p:strVal val="#ppt_x"/>
                                          </p:val>
                                        </p:tav>
                                      </p:tavLst>
                                    </p:anim>
                                    <p:anim calcmode="lin" valueType="num">
                                      <p:cBhvr additive="base">
                                        <p:cTn id="15" dur="1250" fill="hold"/>
                                        <p:tgtEl>
                                          <p:spTgt spid="5120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51203">
                                            <p:txEl>
                                              <p:pRg st="2" end="2"/>
                                            </p:txEl>
                                          </p:spTgt>
                                        </p:tgtEl>
                                        <p:attrNameLst>
                                          <p:attrName>style.visibility</p:attrName>
                                        </p:attrNameLst>
                                      </p:cBhvr>
                                      <p:to>
                                        <p:strVal val="visible"/>
                                      </p:to>
                                    </p:set>
                                    <p:anim calcmode="lin" valueType="num">
                                      <p:cBhvr additive="base">
                                        <p:cTn id="20" dur="1250" fill="hold"/>
                                        <p:tgtEl>
                                          <p:spTgt spid="51203">
                                            <p:txEl>
                                              <p:pRg st="2" end="2"/>
                                            </p:txEl>
                                          </p:spTgt>
                                        </p:tgtEl>
                                        <p:attrNameLst>
                                          <p:attrName>ppt_x</p:attrName>
                                        </p:attrNameLst>
                                      </p:cBhvr>
                                      <p:tavLst>
                                        <p:tav tm="0">
                                          <p:val>
                                            <p:strVal val="#ppt_x"/>
                                          </p:val>
                                        </p:tav>
                                        <p:tav tm="100000">
                                          <p:val>
                                            <p:strVal val="#ppt_x"/>
                                          </p:val>
                                        </p:tav>
                                      </p:tavLst>
                                    </p:anim>
                                    <p:anim calcmode="lin" valueType="num">
                                      <p:cBhvr additive="base">
                                        <p:cTn id="21" dur="1250" fill="hold"/>
                                        <p:tgtEl>
                                          <p:spTgt spid="5120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51203">
                                            <p:txEl>
                                              <p:pRg st="3" end="3"/>
                                            </p:txEl>
                                          </p:spTgt>
                                        </p:tgtEl>
                                        <p:attrNameLst>
                                          <p:attrName>style.visibility</p:attrName>
                                        </p:attrNameLst>
                                      </p:cBhvr>
                                      <p:to>
                                        <p:strVal val="visible"/>
                                      </p:to>
                                    </p:set>
                                    <p:anim calcmode="lin" valueType="num">
                                      <p:cBhvr additive="base">
                                        <p:cTn id="26" dur="1250" fill="hold"/>
                                        <p:tgtEl>
                                          <p:spTgt spid="51203">
                                            <p:txEl>
                                              <p:pRg st="3" end="3"/>
                                            </p:txEl>
                                          </p:spTgt>
                                        </p:tgtEl>
                                        <p:attrNameLst>
                                          <p:attrName>ppt_x</p:attrName>
                                        </p:attrNameLst>
                                      </p:cBhvr>
                                      <p:tavLst>
                                        <p:tav tm="0">
                                          <p:val>
                                            <p:strVal val="#ppt_x"/>
                                          </p:val>
                                        </p:tav>
                                        <p:tav tm="100000">
                                          <p:val>
                                            <p:strVal val="#ppt_x"/>
                                          </p:val>
                                        </p:tav>
                                      </p:tavLst>
                                    </p:anim>
                                    <p:anim calcmode="lin" valueType="num">
                                      <p:cBhvr additive="base">
                                        <p:cTn id="27" dur="1250" fill="hold"/>
                                        <p:tgtEl>
                                          <p:spTgt spid="5120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51203">
                                            <p:txEl>
                                              <p:pRg st="4" end="4"/>
                                            </p:txEl>
                                          </p:spTgt>
                                        </p:tgtEl>
                                        <p:attrNameLst>
                                          <p:attrName>style.visibility</p:attrName>
                                        </p:attrNameLst>
                                      </p:cBhvr>
                                      <p:to>
                                        <p:strVal val="visible"/>
                                      </p:to>
                                    </p:set>
                                    <p:anim calcmode="lin" valueType="num">
                                      <p:cBhvr additive="base">
                                        <p:cTn id="32" dur="1250" fill="hold"/>
                                        <p:tgtEl>
                                          <p:spTgt spid="51203">
                                            <p:txEl>
                                              <p:pRg st="4" end="4"/>
                                            </p:txEl>
                                          </p:spTgt>
                                        </p:tgtEl>
                                        <p:attrNameLst>
                                          <p:attrName>ppt_x</p:attrName>
                                        </p:attrNameLst>
                                      </p:cBhvr>
                                      <p:tavLst>
                                        <p:tav tm="0">
                                          <p:val>
                                            <p:strVal val="#ppt_x"/>
                                          </p:val>
                                        </p:tav>
                                        <p:tav tm="100000">
                                          <p:val>
                                            <p:strVal val="#ppt_x"/>
                                          </p:val>
                                        </p:tav>
                                      </p:tavLst>
                                    </p:anim>
                                    <p:anim calcmode="lin" valueType="num">
                                      <p:cBhvr additive="base">
                                        <p:cTn id="33" dur="1250" fill="hold"/>
                                        <p:tgtEl>
                                          <p:spTgt spid="5120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3" grpId="0" uiExpand="1" build="p"/>
    </p:bldLst>
  </p:timing>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Droplet</Template>
  <TotalTime>831</TotalTime>
  <Words>2743</Words>
  <Application>Microsoft Macintosh PowerPoint</Application>
  <PresentationFormat>Widescreen</PresentationFormat>
  <Paragraphs>315</Paragraphs>
  <Slides>43</Slides>
  <Notes>24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43</vt:i4>
      </vt:variant>
    </vt:vector>
  </HeadingPairs>
  <TitlesOfParts>
    <vt:vector size="52" baseType="lpstr">
      <vt:lpstr>Arial</vt:lpstr>
      <vt:lpstr>Arial Bold</vt:lpstr>
      <vt:lpstr>Calibri</vt:lpstr>
      <vt:lpstr>Chalkboard</vt:lpstr>
      <vt:lpstr>Palatino</vt:lpstr>
      <vt:lpstr>Times</vt:lpstr>
      <vt:lpstr>Tw Cen MT</vt:lpstr>
      <vt:lpstr>Wingdings</vt:lpstr>
      <vt:lpstr>Droplet</vt:lpstr>
      <vt:lpstr>How Sexual Trauma Impacts Couples’ Ability to Be safely intimate and what to do about it</vt:lpstr>
      <vt:lpstr>Nancy Wonder, Ph.D.</vt:lpstr>
      <vt:lpstr>Learning objectives</vt:lpstr>
      <vt:lpstr>Learning Objectives con’t</vt:lpstr>
      <vt:lpstr>outline</vt:lpstr>
      <vt:lpstr>Safety</vt:lpstr>
      <vt:lpstr>Go Inside</vt:lpstr>
      <vt:lpstr>Development of the Model</vt:lpstr>
      <vt:lpstr>Basic Assumptions</vt:lpstr>
      <vt:lpstr>Basic Assumptions con’t</vt:lpstr>
      <vt:lpstr>Goals of Therapy</vt:lpstr>
      <vt:lpstr> Parts that present clinically:</vt:lpstr>
      <vt:lpstr>PowerPoint Presentation</vt:lpstr>
      <vt:lpstr>Assumptions of IFIO</vt:lpstr>
      <vt:lpstr>Assumptions con’t</vt:lpstr>
      <vt:lpstr>PowerPoint Presentation</vt:lpstr>
      <vt:lpstr>PowerPoint Presentation</vt:lpstr>
      <vt:lpstr>3 Phases of IFIO</vt:lpstr>
      <vt:lpstr>Basic protocols</vt:lpstr>
      <vt:lpstr>Sexual Trauma</vt:lpstr>
      <vt:lpstr>PowerPoint Presentation</vt:lpstr>
      <vt:lpstr>What research shows us about Sexual Trauma and Adult relationships</vt:lpstr>
      <vt:lpstr>Attachment</vt:lpstr>
      <vt:lpstr>Protectors—cycle of attachment </vt:lpstr>
      <vt:lpstr>U-TURN EXPERIENCE</vt:lpstr>
      <vt:lpstr>TRACKING SEQUENCES</vt:lpstr>
      <vt:lpstr>SEQUENCES ARE</vt:lpstr>
      <vt:lpstr>The purpose of tracking</vt:lpstr>
      <vt:lpstr>The Process</vt:lpstr>
      <vt:lpstr>The process con’t</vt:lpstr>
      <vt:lpstr>Invitation</vt:lpstr>
      <vt:lpstr>video</vt:lpstr>
      <vt:lpstr>COURAGEOUS COMMUNICATION  :-A container for witnessing</vt:lpstr>
      <vt:lpstr>Why?</vt:lpstr>
      <vt:lpstr>The effect</vt:lpstr>
      <vt:lpstr>Parallel-witness</vt:lpstr>
      <vt:lpstr>FACILITATING THE PROCESS</vt:lpstr>
      <vt:lpstr>WORK WITH THE LISTENER </vt:lpstr>
      <vt:lpstr>WORKING WITH LISTENER CON’T. </vt:lpstr>
      <vt:lpstr>SHAME AND THE IMPORTANCE OF RESPONDING </vt:lpstr>
      <vt:lpstr>PowerPoint Presentation</vt:lpstr>
      <vt:lpstr>Couple can share how shame impacts their relationship</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Nancy Wonder</dc:creator>
  <cp:lastModifiedBy>Marti</cp:lastModifiedBy>
  <cp:revision>48</cp:revision>
  <dcterms:created xsi:type="dcterms:W3CDTF">2020-10-11T15:06:44Z</dcterms:created>
  <dcterms:modified xsi:type="dcterms:W3CDTF">2020-10-14T00:35:52Z</dcterms:modified>
</cp:coreProperties>
</file>