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53"/>
  </p:notesMasterIdLst>
  <p:sldIdLst>
    <p:sldId id="256" r:id="rId2"/>
    <p:sldId id="291" r:id="rId3"/>
    <p:sldId id="298" r:id="rId4"/>
    <p:sldId id="292" r:id="rId5"/>
    <p:sldId id="300" r:id="rId6"/>
    <p:sldId id="442" r:id="rId7"/>
    <p:sldId id="443" r:id="rId8"/>
    <p:sldId id="301" r:id="rId9"/>
    <p:sldId id="445" r:id="rId10"/>
    <p:sldId id="444" r:id="rId11"/>
    <p:sldId id="302" r:id="rId12"/>
    <p:sldId id="447" r:id="rId13"/>
    <p:sldId id="446" r:id="rId14"/>
    <p:sldId id="304" r:id="rId15"/>
    <p:sldId id="305" r:id="rId16"/>
    <p:sldId id="455" r:id="rId17"/>
    <p:sldId id="306" r:id="rId18"/>
    <p:sldId id="307" r:id="rId19"/>
    <p:sldId id="308" r:id="rId20"/>
    <p:sldId id="458" r:id="rId21"/>
    <p:sldId id="448" r:id="rId22"/>
    <p:sldId id="257" r:id="rId23"/>
    <p:sldId id="258" r:id="rId24"/>
    <p:sldId id="293" r:id="rId25"/>
    <p:sldId id="294" r:id="rId26"/>
    <p:sldId id="264" r:id="rId27"/>
    <p:sldId id="296" r:id="rId28"/>
    <p:sldId id="309" r:id="rId29"/>
    <p:sldId id="310" r:id="rId30"/>
    <p:sldId id="311" r:id="rId31"/>
    <p:sldId id="312" r:id="rId32"/>
    <p:sldId id="315" r:id="rId33"/>
    <p:sldId id="316" r:id="rId34"/>
    <p:sldId id="318" r:id="rId35"/>
    <p:sldId id="319" r:id="rId36"/>
    <p:sldId id="317" r:id="rId37"/>
    <p:sldId id="313" r:id="rId38"/>
    <p:sldId id="314" r:id="rId39"/>
    <p:sldId id="320" r:id="rId40"/>
    <p:sldId id="321" r:id="rId41"/>
    <p:sldId id="322" r:id="rId42"/>
    <p:sldId id="323" r:id="rId43"/>
    <p:sldId id="324" r:id="rId44"/>
    <p:sldId id="440" r:id="rId45"/>
    <p:sldId id="441" r:id="rId46"/>
    <p:sldId id="356" r:id="rId47"/>
    <p:sldId id="326" r:id="rId48"/>
    <p:sldId id="327" r:id="rId49"/>
    <p:sldId id="464" r:id="rId50"/>
    <p:sldId id="457" r:id="rId51"/>
    <p:sldId id="290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8" autoAdjust="0"/>
    <p:restoredTop sz="60167" autoAdjust="0"/>
  </p:normalViewPr>
  <p:slideViewPr>
    <p:cSldViewPr>
      <p:cViewPr varScale="1">
        <p:scale>
          <a:sx n="65" d="100"/>
          <a:sy n="65" d="100"/>
        </p:scale>
        <p:origin x="285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8730CB5-695E-417D-8CE1-68D9F04876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9E78491-B57C-4480-99EA-B5B2B47F71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FBE54C48-624D-43B1-9BAA-92783E0CCF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514B3A1-A696-44B5-8E2E-1617151E21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A86E693-7155-4FC3-9BF1-D90154541C7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BB3A2833-516F-4067-9A49-195F4AD0F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A0D828D-0AE3-4F78-890A-82A8EB7AA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D828D-0AE3-4F78-890A-82A8EB7AA1F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595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B90987C0-8F0B-4FEC-B6E6-74044F274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48EF05-AC8C-4D7F-AC99-7113CB436B50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62AFCE4E-C94B-4C57-9270-7F2A02BFF8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094CBD1-F6EB-42E0-AE64-6E5C9DA8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B90987C0-8F0B-4FEC-B6E6-74044F274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48EF05-AC8C-4D7F-AC99-7113CB436B50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62AFCE4E-C94B-4C57-9270-7F2A02BFF8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094CBD1-F6EB-42E0-AE64-6E5C9DA8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252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B90987C0-8F0B-4FEC-B6E6-74044F274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48EF05-AC8C-4D7F-AC99-7113CB436B50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62AFCE4E-C94B-4C57-9270-7F2A02BFF8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094CBD1-F6EB-42E0-AE64-6E5C9DA8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29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4DDCE6E4-F437-4C36-8AFD-EABAC4DFF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80E4A1-21A5-46CB-9F7F-C36BE82DCBA6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57A19E79-EDC3-444C-AE9F-CABA47414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1A9F95EE-08A8-4113-99F2-49F464FBB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165600"/>
            <a:ext cx="48768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4DDCE6E4-F437-4C36-8AFD-EABAC4DFF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80E4A1-21A5-46CB-9F7F-C36BE82DCBA6}" type="slidenum">
              <a:rPr lang="en-US" altLang="en-US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57A19E79-EDC3-444C-AE9F-CABA47414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1A9F95EE-08A8-4113-99F2-49F464FBB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165600"/>
            <a:ext cx="48768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57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76638994-CB20-4BA1-96FA-BF4865B46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8E28C7-1CD9-4435-BD08-579B6F5FDCB9}" type="slidenum">
              <a:rPr lang="en-US" altLang="en-US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6E9A08B6-EF0F-4E52-8159-3F11D7A4D8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016A5A41-EF92-4F9F-8767-0BB891C68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165600"/>
            <a:ext cx="5943600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lnSpc>
                <a:spcPct val="80000"/>
              </a:lnSpc>
            </a:pPr>
            <a:endParaRPr lang="en-US" altLang="en-US" sz="1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4343144B-1EBC-4DF7-99E3-D2FDABD34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363A83-8757-42A9-A52E-49A49061FFB2}" type="slidenum">
              <a:rPr lang="en-US" altLang="en-US">
                <a:latin typeface="Arial" panose="020B0604020202020204" pitchFamily="34" charset="0"/>
              </a:rPr>
              <a:pPr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19DA332C-FFC4-42AF-AFD9-1A39FC062C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E5DABFDD-4166-4C28-A23B-D90A2E98D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5638800" cy="45180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C9A99D6B-4EC4-4155-B8F7-5D63FF680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00B5EB-C40D-46E6-B7BB-E65F66CABC32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1C65F6A7-DC03-430F-A9FB-2A44CB7A82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D11D18D9-6514-4675-A902-1F073E355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altLang="en-US" sz="1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28D-0AE3-4F78-890A-82A8EB7AA1F7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7149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12528076-1C5B-45E3-A011-2A03F69D8D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C29513-DDE6-44F5-A5B8-C98A83D0981C}" type="slidenum">
              <a:rPr lang="en-US" altLang="en-US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1BA2A395-23D5-47EC-8B86-4DAA417EC0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F68B709E-0387-463F-BF53-7E7D863A5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1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BE996573-940F-4714-8CE6-4329CB28E7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44D778-AA41-44CC-A0C1-24CDA2C7D506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FDDFBC67-CB1A-44A3-A237-4372ACB112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E34B5271-8DBC-43F0-AE05-6B11B25E5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267200"/>
            <a:ext cx="63246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4003AC51-CF70-4FC8-BA4C-5E990EFB1F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F7FE07-A923-4BA2-BF8A-4FF74EB927DC}" type="slidenum">
              <a:rPr lang="en-US" altLang="en-US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0824050D-F6FC-4E63-B5CE-0C6486C126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D2BFE618-3AD0-4730-84ED-6667B1BFA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375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C4C50B61-B167-465B-AAF2-4103B436BD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9A7936-C577-44B3-A575-24ECEDF72764}" type="slidenum">
              <a:rPr lang="en-US" altLang="en-US">
                <a:latin typeface="Arial" panose="020B0604020202020204" pitchFamily="34" charset="0"/>
              </a:rPr>
              <a:pPr/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BF3EF2BB-CBAF-49F6-A54A-0B1B9DE452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7CED7007-76A2-4A2E-A658-05302F0C5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1816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3BC3E6A6-28E3-4684-8EA1-7A1C46F21A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00BB3C-410F-44DC-ABAE-4311A03DC932}" type="slidenum">
              <a:rPr lang="en-US" altLang="en-US">
                <a:latin typeface="Arial" panose="020B0604020202020204" pitchFamily="34" charset="0"/>
              </a:rPr>
              <a:pPr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E9CDC494-0F2B-480D-AE8E-2A7430A47E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D8F8B17C-DD8D-4F03-9225-E235FBB15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241800"/>
            <a:ext cx="5562600" cy="4619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DF729002-C219-4203-8EA2-DABD22F3F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6CC76C-3FDC-49CC-95CC-79BF835F3EE3}" type="slidenum">
              <a:rPr lang="en-US" altLang="en-US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F4235721-C3D7-44DE-AE66-155F77A324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65E8D672-6D2C-48F5-9558-E1159A470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157CEB67-2453-448C-A124-497F9ADD6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A83E81-E723-4712-B810-0C4492909354}" type="slidenum">
              <a:rPr lang="en-US" altLang="en-US">
                <a:latin typeface="Arial" panose="020B0604020202020204" pitchFamily="34" charset="0"/>
              </a:rPr>
              <a:pPr/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2657B9D6-F703-4AFE-A4C1-0DF3678EFE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B20AE9C3-17AC-485B-AA61-BD893589B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1054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EBC0FCD5-9A03-4160-AFD1-64301B203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1893AC-3EE4-4D2D-BE34-586F4D8BD0D2}" type="slidenum">
              <a:rPr lang="en-US" altLang="en-US">
                <a:latin typeface="Arial" panose="020B0604020202020204" pitchFamily="34" charset="0"/>
              </a:rPr>
              <a:pPr/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7E26311D-D8C0-46FF-B169-85F851753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B6AB0644-C9A5-43F0-BDDF-5A8F4533A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530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72210140-2D81-49CE-86B3-384D0776D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C01A98-7FCF-4F62-880B-2FA0D4322B43}" type="slidenum">
              <a:rPr lang="en-US" altLang="en-US">
                <a:latin typeface="Arial" panose="020B0604020202020204" pitchFamily="34" charset="0"/>
              </a:rPr>
              <a:pPr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A5E0B9E-81D2-4FEE-A1BB-A21EB6848A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2EF33CBC-C60D-4D69-8301-28E7AB730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343400"/>
            <a:ext cx="5943600" cy="4441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1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79A98CC4-DB2F-4EB3-9DA9-75CBC9C1CC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A4173D-8308-42A5-8540-71B5AD6C80FD}" type="slidenum">
              <a:rPr lang="en-US" altLang="en-US">
                <a:latin typeface="Arial" panose="020B0604020202020204" pitchFamily="34" charset="0"/>
              </a:rPr>
              <a:pPr/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5E3EC537-9C71-4383-AC08-595EF0CAF8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196B7D4-6999-4CE1-8C86-C0CBD5FC3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241800"/>
            <a:ext cx="5715000" cy="454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C5F59A39-8D70-4133-AEAE-B73E4F8EBE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13863D-9292-4D0D-9A26-CA83C9B1B6BF}" type="slidenum">
              <a:rPr lang="en-US" altLang="en-US">
                <a:latin typeface="Arial" panose="020B0604020202020204" pitchFamily="34" charset="0"/>
              </a:rPr>
              <a:pPr/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796B081D-168A-4D13-BE30-A699634077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A832A1CB-0010-41FF-8C5F-932503055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217988"/>
            <a:ext cx="5867400" cy="4492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z="1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627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1430E8E0-7A8E-4EFB-BB90-3CD2C326F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C0299C-C15E-41AA-BF90-CBA3B0B77843}" type="slidenum">
              <a:rPr lang="en-US" altLang="en-US">
                <a:latin typeface="Arial" panose="020B0604020202020204" pitchFamily="34" charset="0"/>
              </a:rPr>
              <a:pPr/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93CF0A1-A1FA-4648-84E3-4581544E1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FB05F841-1744-462C-9B85-35F7656B9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70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132F6206-1C23-42A6-9908-EB733F59C7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9C88B1-1ADA-48EB-BD9E-36EB1DA9794F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22249BFF-3162-4D84-8421-F12289B723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07A40CEC-1B16-43A4-96DD-0FBF83199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FE89E5D9-AF0E-452F-B24C-98066B71E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D65BFE-071E-4CA5-9E1E-5AB38C0A8717}" type="slidenum">
              <a:rPr lang="en-US" altLang="en-US">
                <a:latin typeface="Arial" panose="020B0604020202020204" pitchFamily="34" charset="0"/>
              </a:rPr>
              <a:pPr/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8C62AA49-A616-44A4-880A-36C0E095BE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47D86952-C134-4FDA-9F74-578E0E073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04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07805CEF-2348-44C8-A60B-2C9024CBB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5EA5F6-D84F-467E-92E3-CF41425E3626}" type="slidenum">
              <a:rPr lang="en-US" altLang="en-US">
                <a:latin typeface="Arial" panose="020B0604020202020204" pitchFamily="34" charset="0"/>
              </a:rPr>
              <a:pPr/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78DC0F92-29E9-4DFD-9ABC-6985C326C3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1038"/>
            <a:ext cx="4573588" cy="3429000"/>
          </a:xfrm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8D080B4F-2856-4A97-AA4A-67939DC62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A6B12873-144B-4850-A706-F07D29B30B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89B403-ABC5-472C-89CB-2715D971A420}" type="slidenum">
              <a:rPr lang="en-US" altLang="en-US">
                <a:latin typeface="Arial" panose="020B0604020202020204" pitchFamily="34" charset="0"/>
              </a:rPr>
              <a:pPr/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CED8089F-B3E2-4DBB-BE4D-446579D2C3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B1688766-9239-458D-B8BF-A9CEC769C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316D2780-439B-48B8-9ED6-51769816AE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76E3E2-C501-436B-B051-8428C843418D}" type="slidenum">
              <a:rPr lang="en-US" altLang="en-US">
                <a:latin typeface="Arial" panose="020B0604020202020204" pitchFamily="34" charset="0"/>
              </a:rPr>
              <a:pPr/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CC21CA45-0EF7-475A-8E30-F08DD7BDC2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61275448-BC22-4E35-AF89-797585848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9964269D-234B-4E8F-B06B-51221AFB8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B080FB-102B-469A-999D-C7BACE48EFBE}" type="slidenum">
              <a:rPr lang="en-US" altLang="en-US">
                <a:latin typeface="Arial" panose="020B0604020202020204" pitchFamily="34" charset="0"/>
              </a:rPr>
              <a:pPr/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3E7085D9-2711-42BB-8AE8-D2B6836450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44099006-9639-4345-A32D-64CAF13DF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AF84CBA-AA51-4B83-9810-37B0A826C1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7193274-44C0-4E2A-835E-271C316DBEF5}" type="slidenum">
              <a:rPr lang="en-US" altLang="en-US">
                <a:latin typeface="Times New Roman" panose="02020603050405020304" pitchFamily="18" charset="0"/>
              </a:rPr>
              <a:pPr/>
              <a:t>44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D10A895-12EA-456D-8592-58B405BB6C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D4DF837-E732-4572-A86F-A149DB408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70388"/>
            <a:ext cx="5486400" cy="45989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E231CF0-0DD1-4BCB-955E-A8E73288A4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D516959-0C6E-41EE-9644-7D0B4DD2C811}" type="slidenum">
              <a:rPr lang="en-US" altLang="en-US">
                <a:latin typeface="Times New Roman" panose="02020603050405020304" pitchFamily="18" charset="0"/>
              </a:rPr>
              <a:pPr/>
              <a:t>45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02E65A9-CE05-43C6-B0B7-5431D1806C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85800"/>
            <a:ext cx="4598988" cy="3449638"/>
          </a:xfrm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2B0B221-C285-49CC-895D-62C0A4D77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70388"/>
            <a:ext cx="5486400" cy="45989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b="1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062A89F-F0F4-407B-8D19-C5602DD33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79EFF6-EB0B-4D19-A7B7-A82914332B80}" type="slidenum">
              <a:rPr lang="en-US" altLang="en-US">
                <a:latin typeface="Times New Roman" panose="02020603050405020304" pitchFamily="18" charset="0"/>
              </a:rPr>
              <a:pPr/>
              <a:t>46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7305409-4E99-4A4D-B23B-AB4DEA9E6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FE172E1-EA70-4463-8C71-83E5937CF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1C329C00-E2F3-472E-893A-D00C167D88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54840F-F078-4A6B-B7E0-A4350CAE6D0E}" type="slidenum">
              <a:rPr lang="en-US" altLang="en-US">
                <a:latin typeface="Arial" panose="020B0604020202020204" pitchFamily="34" charset="0"/>
              </a:rPr>
              <a:pPr/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679D024E-0756-4297-8118-FFBB7BE25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875D1279-B916-4542-8994-5E6D1FBD8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6613DEC9-A753-4E7A-99B2-DC6F048C38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58DDB8-BB09-4CBE-BB42-6683497722AE}" type="slidenum">
              <a:rPr lang="en-US" altLang="en-US">
                <a:latin typeface="Arial" panose="020B0604020202020204" pitchFamily="34" charset="0"/>
              </a:rPr>
              <a:pPr/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A2968C4-8FD0-4DC6-B32A-D38DD14F6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420E1E77-6AC3-4E08-8F25-ABF65E1C3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D7B47FDA-896B-48C9-B7FE-8B2F543DC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3F1566-C591-43A0-AEB6-7505973621D4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4653926F-52FC-4E6B-A3B7-71AC8595C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5D750CB-5B35-4C8F-B5F0-DBEC5E231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533F9-20F6-4218-A062-85F32D8C582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04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D828D-0AE3-4F78-890A-82A8EB7AA1F7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974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D7B47FDA-896B-48C9-B7FE-8B2F543DC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3F1566-C591-43A0-AEB6-7505973621D4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4653926F-52FC-4E6B-A3B7-71AC8595C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5D750CB-5B35-4C8F-B5F0-DBEC5E231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96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D7B47FDA-896B-48C9-B7FE-8B2F543DC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3F1566-C591-43A0-AEB6-7505973621D4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4653926F-52FC-4E6B-A3B7-71AC8595C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5D750CB-5B35-4C8F-B5F0-DBEC5E231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27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2A94C320-3441-4A68-B63C-197E5C3D6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A47C8C-48BE-476D-80A1-33E827001E0D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C77FE6DC-BE8B-43E1-8AF1-D58236E8A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47F08AA6-4780-4E9B-99B9-D1D85F4F9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2A94C320-3441-4A68-B63C-197E5C3D6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A47C8C-48BE-476D-80A1-33E827001E0D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C77FE6DC-BE8B-43E1-8AF1-D58236E8A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47F08AA6-4780-4E9B-99B9-D1D85F4F9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27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2A94C320-3441-4A68-B63C-197E5C3D6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A47C8C-48BE-476D-80A1-33E827001E0D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C77FE6DC-BE8B-43E1-8AF1-D58236E8A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47F08AA6-4780-4E9B-99B9-D1D85F4F9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CD96-CDD3-469D-BA51-67BA23CF45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48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38E1-DBA6-48A9-AE83-C6E2F10D68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38E1-DBA6-48A9-AE83-C6E2F10D68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36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38E1-DBA6-48A9-AE83-C6E2F10D686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904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38E1-DBA6-48A9-AE83-C6E2F10D68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83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38E1-DBA6-48A9-AE83-C6E2F10D68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38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38E1-DBA6-48A9-AE83-C6E2F10D68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04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7C1F-46E3-4A40-BD04-E752DE5E6B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959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8CA0-39E6-4454-A80D-21355CEEE6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75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4775-71FA-413C-A0D2-3D0801012D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A521-1289-42CA-BF88-61F914272E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39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280-E2E1-4BAC-93F8-9943E1E3AD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82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D38B-A429-4BB8-9B7C-49807CA5EA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82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57ED-37E8-4CF9-B3FE-5F4EDBEDBA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6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2D101-3A3F-4C27-AECA-5D3BAC75DAA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20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6322-4BB1-45CE-AC28-193341E1E5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80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3BBF-4B7B-4B29-8E71-467A22725F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38E1-DBA6-48A9-AE83-C6E2F10D68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002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risgermer.com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9CDDFD0-B2F9-4B43-A644-5A7EEF407F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>
                <a:solidFill>
                  <a:srgbClr val="1397E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Treating Affair Couples: Understanding and Balancing the Needs of Both Partners </a:t>
            </a:r>
            <a:br>
              <a:rPr lang="en-US" sz="40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br>
              <a:rPr lang="en-US" dirty="0"/>
            </a:b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en-US" sz="4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5470C24-0BB3-4BCC-A83B-446190E760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6526" y="3657599"/>
            <a:ext cx="6400800" cy="1752600"/>
          </a:xfrm>
        </p:spPr>
        <p:txBody>
          <a:bodyPr/>
          <a:lstStyle/>
          <a:p>
            <a:r>
              <a:rPr lang="en-US" altLang="en-US" dirty="0"/>
              <a:t>Kristina Coop Gordon</a:t>
            </a:r>
          </a:p>
          <a:p>
            <a:r>
              <a:rPr lang="en-US" altLang="en-US" dirty="0"/>
              <a:t>University of Tennessee</a:t>
            </a:r>
          </a:p>
          <a:p>
            <a:endParaRPr lang="en-US" altLang="en-US" dirty="0"/>
          </a:p>
          <a:p>
            <a:r>
              <a:rPr lang="en-US" altLang="en-US" dirty="0"/>
              <a:t>Douglas K. Snyder and Donald H. Baucom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47FE9C3B-719B-4862-B940-E49F4AFF6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Overview of Stage II: Giving Meaning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531F5647-0EEE-45A7-A545-C62509092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4648200"/>
          </a:xfrm>
        </p:spPr>
        <p:txBody>
          <a:bodyPr rtlCol="0">
            <a:normAutofit lnSpcReduction="10000"/>
          </a:bodyPr>
          <a:lstStyle/>
          <a:p>
            <a:pPr marL="457200" lvl="1" indent="0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3600" dirty="0"/>
              <a:t>Behaviors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Retributions by injured partner diminish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Restitution by participating partner may continue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Vacillations between retreat vs. engagement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Repairs are important</a:t>
            </a:r>
          </a:p>
        </p:txBody>
      </p:sp>
    </p:spTree>
    <p:extLst>
      <p:ext uri="{BB962C8B-B14F-4D97-AF65-F5344CB8AC3E}">
        <p14:creationId xmlns:p14="http://schemas.microsoft.com/office/powerpoint/2010/main" val="87020421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A01DCFB2-9157-4336-81FD-89C601734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24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Overview of Stage III: Moving Forward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6D349302-B9EB-436B-8416-35E2C506B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077200" cy="4800600"/>
          </a:xfrm>
        </p:spPr>
        <p:txBody>
          <a:bodyPr rtlCol="0">
            <a:normAutofit/>
          </a:bodyPr>
          <a:lstStyle/>
          <a:p>
            <a:pPr marL="457200" lvl="1" indent="0"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None/>
              <a:defRPr/>
            </a:pPr>
            <a:r>
              <a:rPr lang="en-US" sz="3600" dirty="0"/>
              <a:t>Thoughts</a:t>
            </a:r>
          </a:p>
          <a:p>
            <a:pPr marL="996696" lvl="2">
              <a:lnSpc>
                <a:spcPct val="90000"/>
              </a:lnSpc>
              <a:spcBef>
                <a:spcPct val="40000"/>
              </a:spcBef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More realistic perceptions of partner/self/relationship</a:t>
            </a:r>
          </a:p>
          <a:p>
            <a:pPr marL="996696" lvl="2">
              <a:lnSpc>
                <a:spcPct val="90000"/>
              </a:lnSpc>
              <a:spcBef>
                <a:spcPct val="40000"/>
              </a:spcBef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More realistic expectations for the future</a:t>
            </a:r>
          </a:p>
          <a:p>
            <a:pPr marL="996696" lvl="2">
              <a:lnSpc>
                <a:spcPct val="90000"/>
              </a:lnSpc>
              <a:spcBef>
                <a:spcPct val="40000"/>
              </a:spcBef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Clearer and often shared “story”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A01DCFB2-9157-4336-81FD-89C601734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24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Overview of Stage III: Moving Forward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6D349302-B9EB-436B-8416-35E2C506B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077200" cy="4800600"/>
          </a:xfrm>
        </p:spPr>
        <p:txBody>
          <a:bodyPr rtlCol="0">
            <a:noAutofit/>
          </a:bodyPr>
          <a:lstStyle/>
          <a:p>
            <a:pPr marL="457200" lvl="1" indent="0"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3600" dirty="0"/>
              <a:t>Emotions</a:t>
            </a:r>
          </a:p>
          <a:p>
            <a:pPr marL="996696" lvl="2"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May experience compassion for partner and ability to wish her/him well</a:t>
            </a:r>
          </a:p>
          <a:p>
            <a:pPr marL="996696" lvl="2"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Regain a sense of emotional safety which allows you to give up some of the anger and anxiety</a:t>
            </a:r>
          </a:p>
        </p:txBody>
      </p:sp>
    </p:spTree>
    <p:extLst>
      <p:ext uri="{BB962C8B-B14F-4D97-AF65-F5344CB8AC3E}">
        <p14:creationId xmlns:p14="http://schemas.microsoft.com/office/powerpoint/2010/main" val="216207958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A01DCFB2-9157-4336-81FD-89C601734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24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Overview of Stage III: Moving Forward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6D349302-B9EB-436B-8416-35E2C506B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077200" cy="4800600"/>
          </a:xfrm>
        </p:spPr>
        <p:txBody>
          <a:bodyPr rtlCol="0">
            <a:normAutofit/>
          </a:bodyPr>
          <a:lstStyle/>
          <a:p>
            <a:pPr marL="457200" lvl="1" indent="0"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3200" dirty="0"/>
              <a:t>Behaviors</a:t>
            </a:r>
          </a:p>
          <a:p>
            <a:pPr marL="996696" lvl="2"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200" dirty="0"/>
              <a:t>Relinquish the right to punish partner further</a:t>
            </a:r>
          </a:p>
          <a:p>
            <a:pPr marL="996696" lvl="2"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200" dirty="0"/>
              <a:t>Decision about future of the relationship </a:t>
            </a:r>
          </a:p>
          <a:p>
            <a:pPr marL="996696" lvl="2" fontAlgn="auto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200" dirty="0"/>
              <a:t>Enacting the actions needed to improve the relationship or to terminate it</a:t>
            </a:r>
          </a:p>
        </p:txBody>
      </p:sp>
    </p:spTree>
    <p:extLst>
      <p:ext uri="{BB962C8B-B14F-4D97-AF65-F5344CB8AC3E}">
        <p14:creationId xmlns:p14="http://schemas.microsoft.com/office/powerpoint/2010/main" val="377181849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Rectangle 4">
            <a:extLst>
              <a:ext uri="{FF2B5EF4-FFF2-40B4-BE49-F238E27FC236}">
                <a16:creationId xmlns:a16="http://schemas.microsoft.com/office/drawing/2014/main" id="{009386EC-98C5-4082-A25A-7F985AFB6F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Stage I work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32190700-D3C3-47E7-8604-32143ACD27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>
            <a:extLst>
              <a:ext uri="{FF2B5EF4-FFF2-40B4-BE49-F238E27FC236}">
                <a16:creationId xmlns:a16="http://schemas.microsoft.com/office/drawing/2014/main" id="{7F63C397-4E3B-4DC5-B2A0-94F5ED972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Treatment Goals for 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Stage I</a:t>
            </a:r>
          </a:p>
        </p:txBody>
      </p:sp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6D24960E-B388-474A-A2DB-C8B9A24C23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459" y="2057400"/>
            <a:ext cx="8458200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Re-establish some form of “equilibrium” for  the clients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Minimize emotional upset and dysregulation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Establish behavioral routines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0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>
            <a:extLst>
              <a:ext uri="{FF2B5EF4-FFF2-40B4-BE49-F238E27FC236}">
                <a16:creationId xmlns:a16="http://schemas.microsoft.com/office/drawing/2014/main" id="{7F63C397-4E3B-4DC5-B2A0-94F5ED972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Treatment Goals for 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Stage I</a:t>
            </a:r>
          </a:p>
        </p:txBody>
      </p:sp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6D24960E-B388-474A-A2DB-C8B9A24C23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2057400"/>
            <a:ext cx="8458200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/>
              <a:t>Minimize additional damage to either individual or the couple– “damage control”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Minimize hurtful behaviors between the partners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Minimize either partner creating problems with the outside world</a:t>
            </a:r>
          </a:p>
        </p:txBody>
      </p:sp>
    </p:spTree>
    <p:extLst>
      <p:ext uri="{BB962C8B-B14F-4D97-AF65-F5344CB8AC3E}">
        <p14:creationId xmlns:p14="http://schemas.microsoft.com/office/powerpoint/2010/main" val="427261337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1026">
            <a:extLst>
              <a:ext uri="{FF2B5EF4-FFF2-40B4-BE49-F238E27FC236}">
                <a16:creationId xmlns:a16="http://schemas.microsoft.com/office/drawing/2014/main" id="{9D22593A-F6D3-42F8-87F9-A1B5FBE04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Treatment Strategies for Stage I</a:t>
            </a:r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EE8698CC-6392-40C9-8941-F8A18617E4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53248"/>
            <a:ext cx="777240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Couple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Set boundaries regarding 3</a:t>
            </a:r>
            <a:r>
              <a:rPr lang="en-US" altLang="en-US" sz="2400" baseline="30000" dirty="0"/>
              <a:t>rd</a:t>
            </a:r>
            <a:r>
              <a:rPr lang="en-US" altLang="en-US" sz="2400" dirty="0"/>
              <a:t> person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Decide on new behavioral patterns (e.g., who sleeps where)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Discuss impact of affair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Individual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Deal with flashback-type phenomena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Use self-care strategies (e.g., exercise, diet, prayer,  minimizing sexually-transmitted diseases)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127E5EF-62CF-4A9C-AFA8-B043DF8EF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Treatment Strategies for Stage 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239714E-7A30-43AF-B998-4DC9AF830A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Between partners</a:t>
            </a:r>
          </a:p>
          <a:p>
            <a:pPr lvl="1"/>
            <a:r>
              <a:rPr lang="en-US" altLang="en-US" sz="2800" dirty="0"/>
              <a:t>Problem-solve on issues such as physical violence or saying hurtful things</a:t>
            </a:r>
          </a:p>
          <a:p>
            <a:pPr lvl="1"/>
            <a:r>
              <a:rPr lang="en-US" altLang="en-US" sz="2800" dirty="0"/>
              <a:t>Discuss limits of what to discuss about affair (e.g., details of sexual behavior)</a:t>
            </a:r>
          </a:p>
          <a:p>
            <a:pPr marL="0" indent="0">
              <a:buNone/>
            </a:pPr>
            <a:r>
              <a:rPr lang="en-US" altLang="en-US" sz="2800" dirty="0"/>
              <a:t>Between couple and outside world</a:t>
            </a:r>
          </a:p>
          <a:p>
            <a:pPr lvl="1"/>
            <a:r>
              <a:rPr lang="en-US" altLang="en-US" sz="2800" dirty="0"/>
              <a:t>Discuss limits of what to tell other people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3AF941D-BB6F-4A2E-8D57-B9223C6F3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satMod val="150000"/>
                  </a:schemeClr>
                </a:solidFill>
              </a:rPr>
              <a:t>Discussing Impact of the Betrayal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DFEB1A2-31AC-485E-ACA8-C922C6475A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What assumptions have been violated about who your partner is and what to expect from your relationship?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What standards for your marriage (how partners should behave) have been violated?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What does the betrayal mean about your partner, the relationship, and you?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What emotions are you experiencing, and what ideas go with those feelings?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Given these thoughts and feelings, what behaviors have changed or have been disrupted?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64668AB-BE90-4ED1-8064-C61BFC0CE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satMod val="150000"/>
                  </a:schemeClr>
                </a:solidFill>
              </a:rPr>
              <a:t>Betrayal: A Trauma Perspective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FE89A62-94CF-4E63-B49A-23A5CD2AE5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85000"/>
              </a:spcBef>
            </a:pPr>
            <a:r>
              <a:rPr lang="en-US" altLang="en-US"/>
              <a:t>Post Traumatic Stress Disorder (PTSD)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Recurrent, intrusive, and distressing experiences related to stressor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Avoidance of activities, places, or persons associated with the trauma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Effects on arousal levels (e.g., disturbances in sleep and concentration; hypervigilance)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Negative alteration in cognition and mood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“persistent and distorted beliefs and expectations about oneself or the world”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10441-8AD5-4CD2-803F-7B58A98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Stage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32FE-6D1A-4844-AAFA-D20161CF8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Emotional volatility</a:t>
            </a:r>
          </a:p>
          <a:p>
            <a:r>
              <a:rPr lang="en-US" sz="2800" dirty="0"/>
              <a:t>Individual psychopathology</a:t>
            </a:r>
          </a:p>
          <a:p>
            <a:r>
              <a:rPr lang="en-US" sz="2800" dirty="0"/>
              <a:t>Other person still involved</a:t>
            </a:r>
          </a:p>
          <a:p>
            <a:r>
              <a:rPr lang="en-US" sz="2800" dirty="0"/>
              <a:t>Friends and family involved</a:t>
            </a:r>
          </a:p>
          <a:p>
            <a:r>
              <a:rPr lang="en-US" sz="2800" dirty="0"/>
              <a:t>Defensiveness and lack of remorse</a:t>
            </a:r>
          </a:p>
          <a:p>
            <a:r>
              <a:rPr lang="en-US" sz="2800" dirty="0"/>
              <a:t>Dual betrayals</a:t>
            </a:r>
          </a:p>
        </p:txBody>
      </p:sp>
    </p:spTree>
    <p:extLst>
      <p:ext uri="{BB962C8B-B14F-4D97-AF65-F5344CB8AC3E}">
        <p14:creationId xmlns:p14="http://schemas.microsoft.com/office/powerpoint/2010/main" val="1428115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14B43A-1E4B-4E68-85DA-1064922E25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Considerations for Working with Participating Partner</a:t>
            </a:r>
          </a:p>
        </p:txBody>
      </p:sp>
    </p:spTree>
    <p:extLst>
      <p:ext uri="{BB962C8B-B14F-4D97-AF65-F5344CB8AC3E}">
        <p14:creationId xmlns:p14="http://schemas.microsoft.com/office/powerpoint/2010/main" val="4133672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7E2E40D-2E5E-4FC5-B8EB-4D4EE0416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Shame and Guilt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331CE19-CB24-414F-ACFA-73CF050A35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6573" y="1331259"/>
            <a:ext cx="6711654" cy="4195481"/>
          </a:xfrm>
        </p:spPr>
        <p:txBody>
          <a:bodyPr>
            <a:noAutofit/>
          </a:bodyPr>
          <a:lstStyle/>
          <a:p>
            <a:pPr lvl="1"/>
            <a:r>
              <a:rPr lang="en-US" altLang="en-US" sz="2400" dirty="0"/>
              <a:t>Both are considered “moral emotions”</a:t>
            </a:r>
          </a:p>
          <a:p>
            <a:pPr lvl="1"/>
            <a:r>
              <a:rPr lang="en-US" altLang="en-US" sz="2400" dirty="0"/>
              <a:t>Both refer to feelings about oneself</a:t>
            </a:r>
          </a:p>
          <a:p>
            <a:pPr lvl="1"/>
            <a:r>
              <a:rPr lang="en-US" altLang="en-US" sz="2400" dirty="0"/>
              <a:t>Both are “negative”</a:t>
            </a:r>
          </a:p>
          <a:p>
            <a:pPr lvl="1"/>
            <a:r>
              <a:rPr lang="en-US" altLang="en-US" sz="2400" dirty="0"/>
              <a:t>Both make some form of “internal attribution”</a:t>
            </a:r>
          </a:p>
          <a:p>
            <a:pPr lvl="1"/>
            <a:r>
              <a:rPr lang="en-US" altLang="en-US" sz="2400" dirty="0"/>
              <a:t>Both are interpersonal emotions</a:t>
            </a:r>
          </a:p>
          <a:p>
            <a:pPr lvl="1"/>
            <a:r>
              <a:rPr lang="en-US" altLang="en-US" sz="2400" dirty="0"/>
              <a:t>Both arise in response to similar situations (perceived “moral failures” or transgressions)</a:t>
            </a:r>
          </a:p>
        </p:txBody>
      </p:sp>
    </p:spTree>
    <p:extLst>
      <p:ext uri="{BB962C8B-B14F-4D97-AF65-F5344CB8AC3E}">
        <p14:creationId xmlns:p14="http://schemas.microsoft.com/office/powerpoint/2010/main" val="1507710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D58A208A-FB6B-4F96-9AD5-76168196A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Shame vs. Guilt</a:t>
            </a:r>
            <a:r>
              <a:rPr lang="en-US" sz="24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1987" name="Rectangle 5">
            <a:extLst>
              <a:ext uri="{FF2B5EF4-FFF2-40B4-BE49-F238E27FC236}">
                <a16:creationId xmlns:a16="http://schemas.microsoft.com/office/drawing/2014/main" id="{C4800B8A-9E07-4635-9573-0AB780524AD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200" dirty="0"/>
              <a:t>Shame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Focus on self as a whole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More painful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Feel small, worthless, or powerless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Concern with other’s evaluation of oneself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Concern with undoing aspect of self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Desire to hide, escape, or strike back</a:t>
            </a:r>
          </a:p>
        </p:txBody>
      </p:sp>
      <p:sp>
        <p:nvSpPr>
          <p:cNvPr id="41988" name="Rectangle 6">
            <a:extLst>
              <a:ext uri="{FF2B5EF4-FFF2-40B4-BE49-F238E27FC236}">
                <a16:creationId xmlns:a16="http://schemas.microsoft.com/office/drawing/2014/main" id="{B2CB9FE9-CB66-49ED-8B94-3CFCBD6C707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495800" y="1295400"/>
            <a:ext cx="4038600" cy="48355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200" dirty="0"/>
              <a:t>Guilt</a:t>
            </a:r>
          </a:p>
          <a:p>
            <a:pPr lvl="1">
              <a:lnSpc>
                <a:spcPct val="90000"/>
              </a:lnSpc>
              <a:buSzPct val="70000"/>
              <a:buFont typeface="Wingdings" panose="05000000000000000000" pitchFamily="2" charset="2"/>
              <a:buChar char="§"/>
            </a:pPr>
            <a:r>
              <a:rPr lang="en-US" altLang="en-US" sz="2200" dirty="0"/>
              <a:t>Focus on behavior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200" dirty="0"/>
              <a:t>Less painful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200" dirty="0"/>
              <a:t>Tension, remorse, regret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200" dirty="0"/>
              <a:t>Concern with effect on others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200" dirty="0"/>
              <a:t>Concern with undoing some aspect of behavior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200" dirty="0"/>
              <a:t>Desire to confess, apologize, REPAIR</a:t>
            </a:r>
          </a:p>
        </p:txBody>
      </p:sp>
    </p:spTree>
    <p:extLst>
      <p:ext uri="{BB962C8B-B14F-4D97-AF65-F5344CB8AC3E}">
        <p14:creationId xmlns:p14="http://schemas.microsoft.com/office/powerpoint/2010/main" val="3642134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>
            <a:extLst>
              <a:ext uri="{FF2B5EF4-FFF2-40B4-BE49-F238E27FC236}">
                <a16:creationId xmlns:a16="http://schemas.microsoft.com/office/drawing/2014/main" id="{941DDE87-2E62-48B4-BA35-D5CF22619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satMod val="150000"/>
                  </a:schemeClr>
                </a:solidFill>
              </a:rPr>
              <a:t>Shame and Blame Cycle</a:t>
            </a:r>
            <a:r>
              <a:rPr lang="en-US" sz="2400">
                <a:solidFill>
                  <a:schemeClr val="accent1">
                    <a:satMod val="150000"/>
                  </a:schemeClr>
                </a:solidFill>
              </a:rPr>
              <a:t> (for victims)</a:t>
            </a:r>
            <a:br>
              <a:rPr lang="en-US" sz="240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2400">
                <a:solidFill>
                  <a:schemeClr val="accent1">
                    <a:satMod val="150000"/>
                  </a:schemeClr>
                </a:solidFill>
              </a:rPr>
              <a:t>(Tangney &amp; Dearing, 2003)</a:t>
            </a:r>
            <a:endParaRPr lang="en-US" sz="400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6083" name="Text Box 5">
            <a:extLst>
              <a:ext uri="{FF2B5EF4-FFF2-40B4-BE49-F238E27FC236}">
                <a16:creationId xmlns:a16="http://schemas.microsoft.com/office/drawing/2014/main" id="{825D905F-9106-4905-AE87-D6A37AEC6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09800"/>
            <a:ext cx="1460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Victim shame</a:t>
            </a:r>
          </a:p>
        </p:txBody>
      </p:sp>
      <p:sp>
        <p:nvSpPr>
          <p:cNvPr id="46084" name="Rectangle 6">
            <a:extLst>
              <a:ext uri="{FF2B5EF4-FFF2-40B4-BE49-F238E27FC236}">
                <a16:creationId xmlns:a16="http://schemas.microsoft.com/office/drawing/2014/main" id="{BC14D6FB-D908-4CFB-9127-202BAE371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057400"/>
            <a:ext cx="1524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7">
            <a:extLst>
              <a:ext uri="{FF2B5EF4-FFF2-40B4-BE49-F238E27FC236}">
                <a16:creationId xmlns:a16="http://schemas.microsoft.com/office/drawing/2014/main" id="{03E7AEAC-EC53-46F6-8E4A-678A941CD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1371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Text Box 8">
            <a:extLst>
              <a:ext uri="{FF2B5EF4-FFF2-40B4-BE49-F238E27FC236}">
                <a16:creationId xmlns:a16="http://schemas.microsoft.com/office/drawing/2014/main" id="{DB9624BE-E7E3-4497-A6DE-EF225FC9A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7" name="Text Box 9">
            <a:extLst>
              <a:ext uri="{FF2B5EF4-FFF2-40B4-BE49-F238E27FC236}">
                <a16:creationId xmlns:a16="http://schemas.microsoft.com/office/drawing/2014/main" id="{A8E1D3A8-EBFE-4F5E-9854-F2E41888C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133600"/>
            <a:ext cx="138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Victim anger</a:t>
            </a:r>
          </a:p>
        </p:txBody>
      </p:sp>
      <p:sp>
        <p:nvSpPr>
          <p:cNvPr id="46088" name="Rectangle 10">
            <a:extLst>
              <a:ext uri="{FF2B5EF4-FFF2-40B4-BE49-F238E27FC236}">
                <a16:creationId xmlns:a16="http://schemas.microsoft.com/office/drawing/2014/main" id="{901018B6-57D5-46F9-8F8B-E03287626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76600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9" name="Text Box 11">
            <a:extLst>
              <a:ext uri="{FF2B5EF4-FFF2-40B4-BE49-F238E27FC236}">
                <a16:creationId xmlns:a16="http://schemas.microsoft.com/office/drawing/2014/main" id="{53D865F3-6411-4C3D-BAA6-9CDFCE289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429000"/>
            <a:ext cx="123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Destructive</a:t>
            </a:r>
          </a:p>
          <a:p>
            <a:r>
              <a:rPr lang="en-US" altLang="en-US"/>
              <a:t>retaliation</a:t>
            </a:r>
          </a:p>
        </p:txBody>
      </p:sp>
      <p:sp>
        <p:nvSpPr>
          <p:cNvPr id="46090" name="Rectangle 13">
            <a:extLst>
              <a:ext uri="{FF2B5EF4-FFF2-40B4-BE49-F238E27FC236}">
                <a16:creationId xmlns:a16="http://schemas.microsoft.com/office/drawing/2014/main" id="{E8FDB444-496F-4E7D-85D3-E089A8B67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953000"/>
            <a:ext cx="1905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91" name="Text Box 14">
            <a:extLst>
              <a:ext uri="{FF2B5EF4-FFF2-40B4-BE49-F238E27FC236}">
                <a16:creationId xmlns:a16="http://schemas.microsoft.com/office/drawing/2014/main" id="{B7703048-8A99-4B23-9D12-106CB7BD1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1638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Partner anger</a:t>
            </a:r>
          </a:p>
          <a:p>
            <a:r>
              <a:rPr lang="en-US" altLang="en-US"/>
              <a:t>And resentment</a:t>
            </a:r>
          </a:p>
        </p:txBody>
      </p:sp>
      <p:sp>
        <p:nvSpPr>
          <p:cNvPr id="46092" name="Text Box 15">
            <a:extLst>
              <a:ext uri="{FF2B5EF4-FFF2-40B4-BE49-F238E27FC236}">
                <a16:creationId xmlns:a16="http://schemas.microsoft.com/office/drawing/2014/main" id="{FD08718F-3AB1-4CF2-AFDE-591A718F5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05200"/>
            <a:ext cx="1892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Blame and</a:t>
            </a:r>
          </a:p>
          <a:p>
            <a:r>
              <a:rPr lang="en-US" altLang="en-US"/>
              <a:t>Retaliation against</a:t>
            </a:r>
          </a:p>
          <a:p>
            <a:r>
              <a:rPr lang="en-US" altLang="en-US"/>
              <a:t>victim</a:t>
            </a:r>
          </a:p>
        </p:txBody>
      </p:sp>
      <p:sp>
        <p:nvSpPr>
          <p:cNvPr id="46093" name="Rectangle 16">
            <a:extLst>
              <a:ext uri="{FF2B5EF4-FFF2-40B4-BE49-F238E27FC236}">
                <a16:creationId xmlns:a16="http://schemas.microsoft.com/office/drawing/2014/main" id="{479FA1DB-33A5-4F2C-BB66-487552E60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05200"/>
            <a:ext cx="2057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46094" name="AutoShape 17">
            <a:extLst>
              <a:ext uri="{FF2B5EF4-FFF2-40B4-BE49-F238E27FC236}">
                <a16:creationId xmlns:a16="http://schemas.microsoft.com/office/drawing/2014/main" id="{379E7DA7-7953-43BD-90E2-DEE5F7739431}"/>
              </a:ext>
            </a:extLst>
          </p:cNvPr>
          <p:cNvCxnSpPr>
            <a:cxnSpLocks noChangeShapeType="1"/>
            <a:endCxn id="46084" idx="1"/>
          </p:cNvCxnSpPr>
          <p:nvPr/>
        </p:nvCxnSpPr>
        <p:spPr bwMode="auto">
          <a:xfrm rot="-5400000">
            <a:off x="1219200" y="2438400"/>
            <a:ext cx="1143000" cy="990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5" name="Line 20">
            <a:extLst>
              <a:ext uri="{FF2B5EF4-FFF2-40B4-BE49-F238E27FC236}">
                <a16:creationId xmlns:a16="http://schemas.microsoft.com/office/drawing/2014/main" id="{AF5A398A-DAAB-4E92-B86D-43E36898B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6096" name="AutoShape 21">
            <a:extLst>
              <a:ext uri="{FF2B5EF4-FFF2-40B4-BE49-F238E27FC236}">
                <a16:creationId xmlns:a16="http://schemas.microsoft.com/office/drawing/2014/main" id="{FF9F2C7A-2EC0-4710-892A-A1F6F45FD41A}"/>
              </a:ext>
            </a:extLst>
          </p:cNvPr>
          <p:cNvCxnSpPr>
            <a:cxnSpLocks noChangeShapeType="1"/>
            <a:stCxn id="46087" idx="3"/>
            <a:endCxn id="46088" idx="0"/>
          </p:cNvCxnSpPr>
          <p:nvPr/>
        </p:nvCxnSpPr>
        <p:spPr bwMode="auto">
          <a:xfrm>
            <a:off x="6184900" y="2317750"/>
            <a:ext cx="1054100" cy="9588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7" name="AutoShape 22">
            <a:extLst>
              <a:ext uri="{FF2B5EF4-FFF2-40B4-BE49-F238E27FC236}">
                <a16:creationId xmlns:a16="http://schemas.microsoft.com/office/drawing/2014/main" id="{5CC391C9-556D-4CA4-8728-BE823AC97060}"/>
              </a:ext>
            </a:extLst>
          </p:cNvPr>
          <p:cNvCxnSpPr>
            <a:cxnSpLocks noChangeShapeType="1"/>
            <a:stCxn id="46088" idx="2"/>
            <a:endCxn id="46090" idx="3"/>
          </p:cNvCxnSpPr>
          <p:nvPr/>
        </p:nvCxnSpPr>
        <p:spPr bwMode="auto">
          <a:xfrm rot="5400000">
            <a:off x="5962650" y="4095750"/>
            <a:ext cx="1181100" cy="1371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23">
            <a:extLst>
              <a:ext uri="{FF2B5EF4-FFF2-40B4-BE49-F238E27FC236}">
                <a16:creationId xmlns:a16="http://schemas.microsoft.com/office/drawing/2014/main" id="{10A5CF08-3C6D-4159-B7AA-ABAF2BA8C8C4}"/>
              </a:ext>
            </a:extLst>
          </p:cNvPr>
          <p:cNvCxnSpPr>
            <a:cxnSpLocks noChangeShapeType="1"/>
            <a:stCxn id="46090" idx="1"/>
            <a:endCxn id="46093" idx="2"/>
          </p:cNvCxnSpPr>
          <p:nvPr/>
        </p:nvCxnSpPr>
        <p:spPr bwMode="auto">
          <a:xfrm rot="10800000">
            <a:off x="1866900" y="4419600"/>
            <a:ext cx="2095500" cy="952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9" name="Line 24">
            <a:extLst>
              <a:ext uri="{FF2B5EF4-FFF2-40B4-BE49-F238E27FC236}">
                <a16:creationId xmlns:a16="http://schemas.microsoft.com/office/drawing/2014/main" id="{159E1F6F-B80E-4C35-A8FF-EECFF62DA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81400" y="2667000"/>
            <a:ext cx="28194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25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>
            <a:extLst>
              <a:ext uri="{FF2B5EF4-FFF2-40B4-BE49-F238E27FC236}">
                <a16:creationId xmlns:a16="http://schemas.microsoft.com/office/drawing/2014/main" id="{80FA1A12-5094-4245-BDB8-C381184CD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Participating partner cycle</a:t>
            </a:r>
          </a:p>
        </p:txBody>
      </p:sp>
      <p:sp>
        <p:nvSpPr>
          <p:cNvPr id="47107" name="Rectangle 9">
            <a:extLst>
              <a:ext uri="{FF2B5EF4-FFF2-40B4-BE49-F238E27FC236}">
                <a16:creationId xmlns:a16="http://schemas.microsoft.com/office/drawing/2014/main" id="{71768ACE-A2C6-4DF0-A3F2-B429BF3ED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524000"/>
            <a:ext cx="2590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Counter- attack; </a:t>
            </a:r>
          </a:p>
          <a:p>
            <a:pPr algn="ctr"/>
            <a:r>
              <a:rPr lang="en-US" altLang="en-US"/>
              <a:t>defensiveness</a:t>
            </a:r>
          </a:p>
        </p:txBody>
      </p:sp>
      <p:sp>
        <p:nvSpPr>
          <p:cNvPr id="47108" name="Rectangle 12">
            <a:extLst>
              <a:ext uri="{FF2B5EF4-FFF2-40B4-BE49-F238E27FC236}">
                <a16:creationId xmlns:a16="http://schemas.microsoft.com/office/drawing/2014/main" id="{8FAF68A1-0CFC-4CEA-9F66-4015C50C9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2743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Stone-walling; </a:t>
            </a:r>
          </a:p>
          <a:p>
            <a:pPr algn="ctr"/>
            <a:r>
              <a:rPr lang="en-US" altLang="en-US"/>
              <a:t>avoidance, withdrawal</a:t>
            </a:r>
          </a:p>
        </p:txBody>
      </p:sp>
      <p:sp>
        <p:nvSpPr>
          <p:cNvPr id="47109" name="Text Box 14">
            <a:extLst>
              <a:ext uri="{FF2B5EF4-FFF2-40B4-BE49-F238E27FC236}">
                <a16:creationId xmlns:a16="http://schemas.microsoft.com/office/drawing/2014/main" id="{296E25CC-15DC-4E17-9F98-91C23BD35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4765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15">
            <a:extLst>
              <a:ext uri="{FF2B5EF4-FFF2-40B4-BE49-F238E27FC236}">
                <a16:creationId xmlns:a16="http://schemas.microsoft.com/office/drawing/2014/main" id="{F2C29E9F-081F-4401-9124-D27BC7172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1828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Injured partner </a:t>
            </a:r>
          </a:p>
          <a:p>
            <a:pPr algn="ctr"/>
            <a:r>
              <a:rPr lang="en-US" altLang="en-US"/>
              <a:t>counterattack</a:t>
            </a:r>
          </a:p>
        </p:txBody>
      </p:sp>
      <p:sp>
        <p:nvSpPr>
          <p:cNvPr id="47111" name="Rectangle 17">
            <a:extLst>
              <a:ext uri="{FF2B5EF4-FFF2-40B4-BE49-F238E27FC236}">
                <a16:creationId xmlns:a16="http://schemas.microsoft.com/office/drawing/2014/main" id="{7D87C77C-F61C-447C-AAD5-0CCC78E0F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146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Shame-prone</a:t>
            </a:r>
          </a:p>
          <a:p>
            <a:pPr algn="ctr"/>
            <a:r>
              <a:rPr lang="en-US" altLang="en-US"/>
              <a:t>Participating partner</a:t>
            </a:r>
          </a:p>
        </p:txBody>
      </p:sp>
      <p:sp>
        <p:nvSpPr>
          <p:cNvPr id="47112" name="Line 19">
            <a:extLst>
              <a:ext uri="{FF2B5EF4-FFF2-40B4-BE49-F238E27FC236}">
                <a16:creationId xmlns:a16="http://schemas.microsoft.com/office/drawing/2014/main" id="{B006BAEE-EC0F-44E3-9A14-98B96ABFC9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1752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20">
            <a:extLst>
              <a:ext uri="{FF2B5EF4-FFF2-40B4-BE49-F238E27FC236}">
                <a16:creationId xmlns:a16="http://schemas.microsoft.com/office/drawing/2014/main" id="{9C296EE3-5CAC-4138-9507-8D0EFBA8A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76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21">
            <a:extLst>
              <a:ext uri="{FF2B5EF4-FFF2-40B4-BE49-F238E27FC236}">
                <a16:creationId xmlns:a16="http://schemas.microsoft.com/office/drawing/2014/main" id="{A09E404F-3A19-46D0-A373-B3FACF6C1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2667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22">
            <a:extLst>
              <a:ext uri="{FF2B5EF4-FFF2-40B4-BE49-F238E27FC236}">
                <a16:creationId xmlns:a16="http://schemas.microsoft.com/office/drawing/2014/main" id="{EA0614ED-52C9-41F0-B29D-D9E1313AB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23">
            <a:extLst>
              <a:ext uri="{FF2B5EF4-FFF2-40B4-BE49-F238E27FC236}">
                <a16:creationId xmlns:a16="http://schemas.microsoft.com/office/drawing/2014/main" id="{76714580-2893-4CCE-B37F-29016D938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30480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Rectangle 24">
            <a:extLst>
              <a:ext uri="{FF2B5EF4-FFF2-40B4-BE49-F238E27FC236}">
                <a16:creationId xmlns:a16="http://schemas.microsoft.com/office/drawing/2014/main" id="{63F35108-BB78-445A-8E37-CB5779C27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Guilt-prone </a:t>
            </a:r>
          </a:p>
          <a:p>
            <a:pPr algn="ctr"/>
            <a:r>
              <a:rPr lang="en-US" altLang="en-US"/>
              <a:t>participating </a:t>
            </a:r>
          </a:p>
          <a:p>
            <a:pPr algn="ctr"/>
            <a:r>
              <a:rPr lang="en-US" altLang="en-US"/>
              <a:t>partner</a:t>
            </a:r>
          </a:p>
        </p:txBody>
      </p:sp>
      <p:sp>
        <p:nvSpPr>
          <p:cNvPr id="47118" name="Rectangle 26">
            <a:extLst>
              <a:ext uri="{FF2B5EF4-FFF2-40B4-BE49-F238E27FC236}">
                <a16:creationId xmlns:a16="http://schemas.microsoft.com/office/drawing/2014/main" id="{79685B67-73DA-4C8A-8898-445A66EFA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2578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Increased </a:t>
            </a:r>
          </a:p>
          <a:p>
            <a:pPr algn="ctr"/>
            <a:r>
              <a:rPr lang="en-US" altLang="en-US"/>
              <a:t>perspective taking; </a:t>
            </a:r>
          </a:p>
          <a:p>
            <a:pPr algn="ctr"/>
            <a:r>
              <a:rPr lang="en-US" altLang="en-US"/>
              <a:t>more empathy</a:t>
            </a:r>
          </a:p>
        </p:txBody>
      </p:sp>
      <p:sp>
        <p:nvSpPr>
          <p:cNvPr id="47119" name="Rectangle 28">
            <a:extLst>
              <a:ext uri="{FF2B5EF4-FFF2-40B4-BE49-F238E27FC236}">
                <a16:creationId xmlns:a16="http://schemas.microsoft.com/office/drawing/2014/main" id="{4F49F7EB-2550-4AE0-9A0B-A3FA236DB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validation</a:t>
            </a:r>
          </a:p>
        </p:txBody>
      </p:sp>
      <p:sp>
        <p:nvSpPr>
          <p:cNvPr id="47120" name="Rectangle 30">
            <a:extLst>
              <a:ext uri="{FF2B5EF4-FFF2-40B4-BE49-F238E27FC236}">
                <a16:creationId xmlns:a16="http://schemas.microsoft.com/office/drawing/2014/main" id="{BC6D624B-4901-41F9-A146-E464D15DF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2578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Increased </a:t>
            </a:r>
          </a:p>
          <a:p>
            <a:pPr algn="ctr"/>
            <a:r>
              <a:rPr lang="en-US" altLang="en-US"/>
              <a:t>perspective taking; </a:t>
            </a:r>
          </a:p>
          <a:p>
            <a:pPr algn="ctr"/>
            <a:r>
              <a:rPr lang="en-US" altLang="en-US"/>
              <a:t>more empathy</a:t>
            </a:r>
          </a:p>
        </p:txBody>
      </p:sp>
      <p:sp>
        <p:nvSpPr>
          <p:cNvPr id="47121" name="Rectangle 32">
            <a:extLst>
              <a:ext uri="{FF2B5EF4-FFF2-40B4-BE49-F238E27FC236}">
                <a16:creationId xmlns:a16="http://schemas.microsoft.com/office/drawing/2014/main" id="{B7DEDC47-065B-4266-9C90-E4DB0F4D6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257800"/>
            <a:ext cx="1524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Injured partner</a:t>
            </a:r>
          </a:p>
          <a:p>
            <a:pPr algn="ctr"/>
            <a:r>
              <a:rPr lang="en-US" altLang="en-US"/>
              <a:t>soothed</a:t>
            </a:r>
          </a:p>
        </p:txBody>
      </p:sp>
      <p:sp>
        <p:nvSpPr>
          <p:cNvPr id="47122" name="Line 34">
            <a:extLst>
              <a:ext uri="{FF2B5EF4-FFF2-40B4-BE49-F238E27FC236}">
                <a16:creationId xmlns:a16="http://schemas.microsoft.com/office/drawing/2014/main" id="{FD04DB3F-DC15-42A1-BB36-CAEDC7AF3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Line 35">
            <a:extLst>
              <a:ext uri="{FF2B5EF4-FFF2-40B4-BE49-F238E27FC236}">
                <a16:creationId xmlns:a16="http://schemas.microsoft.com/office/drawing/2014/main" id="{D895B1FE-BC1F-444E-8824-14CAF5303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36">
            <a:extLst>
              <a:ext uri="{FF2B5EF4-FFF2-40B4-BE49-F238E27FC236}">
                <a16:creationId xmlns:a16="http://schemas.microsoft.com/office/drawing/2014/main" id="{4D21DBDC-F02D-4AE2-9A8A-F46A458E93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A032E57-DA71-4E13-90D9-043280454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What is Self-Compassion?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50742B2-3ECB-4CB4-A825-DD06F11034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Self-compassion is a form of acceptance</a:t>
            </a:r>
          </a:p>
          <a:p>
            <a:r>
              <a:rPr lang="en-US" altLang="en-US" sz="2400" dirty="0"/>
              <a:t>Giving the same love and kindness to ourselves that we would give to other people</a:t>
            </a:r>
          </a:p>
          <a:p>
            <a:r>
              <a:rPr lang="en-US" altLang="en-US" sz="2400" dirty="0"/>
              <a:t>Neff et al (2003) defines it as:</a:t>
            </a:r>
          </a:p>
          <a:p>
            <a:pPr lvl="1"/>
            <a:r>
              <a:rPr lang="en-US" altLang="en-US" sz="2400" i="1" dirty="0"/>
              <a:t>Mindfulness</a:t>
            </a:r>
            <a:r>
              <a:rPr lang="en-US" altLang="en-US" sz="2400" dirty="0"/>
              <a:t> (vs. overidentification)</a:t>
            </a:r>
          </a:p>
          <a:p>
            <a:pPr lvl="1"/>
            <a:r>
              <a:rPr lang="en-US" altLang="en-US" sz="2400" i="1" dirty="0"/>
              <a:t>Self-kindness</a:t>
            </a:r>
            <a:r>
              <a:rPr lang="en-US" altLang="en-US" sz="2400" dirty="0"/>
              <a:t> (vs. self-judgment)</a:t>
            </a:r>
          </a:p>
          <a:p>
            <a:pPr lvl="1"/>
            <a:r>
              <a:rPr lang="en-US" altLang="en-US" sz="2400" i="1" dirty="0"/>
              <a:t>Common humanity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vs.isolation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456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6F0F674D-9533-49E3-8C4E-05A940B49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satMod val="150000"/>
                  </a:schemeClr>
                </a:solidFill>
              </a:rPr>
              <a:t>Research on Self-Compassion – Findings from the Neff lab </a:t>
            </a:r>
            <a:br>
              <a:rPr lang="en-US" sz="280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2000">
                <a:solidFill>
                  <a:schemeClr val="accent1">
                    <a:satMod val="150000"/>
                  </a:schemeClr>
                </a:solidFill>
              </a:rPr>
              <a:t>(Neff, 2006; Neff &amp; Roos, 2009; Neff, Rude, &amp; Kirkpatrick, 2007)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BB99B3F-FBEA-4C43-82DA-8AEEF74CE5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600"/>
              <a:t>Better emotion regulation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Correlates highly with wisdom, initiative, positive affect, happiness, optimism, and better coping skills</a:t>
            </a:r>
          </a:p>
          <a:p>
            <a:pPr>
              <a:lnSpc>
                <a:spcPct val="90000"/>
              </a:lnSpc>
            </a:pPr>
            <a:r>
              <a:rPr lang="en-US" altLang="en-US" sz="3600" b="1" i="1"/>
              <a:t>Better relationship behaviors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More resilient in face of life stressors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Fewer negative reactions to humiliating events (Leary et al., 2007)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250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Rectangle 4">
            <a:extLst>
              <a:ext uri="{FF2B5EF4-FFF2-40B4-BE49-F238E27FC236}">
                <a16:creationId xmlns:a16="http://schemas.microsoft.com/office/drawing/2014/main" id="{36B4A782-1E9A-4EA9-BA89-B7D5E862F5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Stage II work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1026">
            <a:extLst>
              <a:ext uri="{FF2B5EF4-FFF2-40B4-BE49-F238E27FC236}">
                <a16:creationId xmlns:a16="http://schemas.microsoft.com/office/drawing/2014/main" id="{5DC86F2C-8503-4A5E-8C6A-2B7385E5F0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Treatment Goals for 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Stage II</a:t>
            </a:r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5927E8B1-125C-4B92-ABCB-8314E92F63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altLang="en-US" sz="2800"/>
              <a:t>Identify factors that potentially contributed to “vulnerability” or “risk” of betrayal</a:t>
            </a:r>
          </a:p>
          <a:p>
            <a:r>
              <a:rPr lang="en-US" altLang="en-US" sz="2800"/>
              <a:t>For injured partner:  Restore predictability and soften view of participating partner</a:t>
            </a:r>
          </a:p>
          <a:p>
            <a:r>
              <a:rPr lang="en-US" altLang="en-US" sz="2800"/>
              <a:t>For participating partner: Expand explanatory context while promoting responsibility for decision</a:t>
            </a:r>
          </a:p>
          <a:p>
            <a:r>
              <a:rPr lang="en-US" altLang="en-US" sz="2800"/>
              <a:t>Prepare groundwork for additional change</a:t>
            </a:r>
          </a:p>
          <a:p>
            <a:endParaRPr lang="en-US" altLang="en-US" sz="28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D5DF5-B086-4067-9439-5B786A93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Shattered Assumptions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25753-3EFD-4897-B0BC-E7EAFE5BD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Violation of important </a:t>
            </a:r>
            <a:r>
              <a:rPr lang="en-US" u="sng" dirty="0">
                <a:solidFill>
                  <a:schemeClr val="tx2"/>
                </a:solidFill>
              </a:rPr>
              <a:t>standards</a:t>
            </a:r>
            <a:r>
              <a:rPr lang="en-US" dirty="0"/>
              <a:t> or </a:t>
            </a:r>
            <a:r>
              <a:rPr lang="en-US" u="sng" dirty="0"/>
              <a:t>assumptions </a:t>
            </a:r>
            <a:r>
              <a:rPr lang="en-US" dirty="0"/>
              <a:t>about the world or relationship (e.g., </a:t>
            </a:r>
            <a:r>
              <a:rPr lang="en-US" dirty="0" err="1"/>
              <a:t>Janoff</a:t>
            </a:r>
            <a:r>
              <a:rPr lang="en-US" dirty="0"/>
              <a:t>-</a:t>
            </a:r>
            <a:r>
              <a:rPr lang="en-US" dirty="0" err="1"/>
              <a:t>Bulman</a:t>
            </a:r>
            <a:r>
              <a:rPr lang="en-US" dirty="0"/>
              <a:t>, 2002)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Power/influence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safety,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commitment,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trust,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well-being of the individual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Just World hypothesis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1026">
            <a:extLst>
              <a:ext uri="{FF2B5EF4-FFF2-40B4-BE49-F238E27FC236}">
                <a16:creationId xmlns:a16="http://schemas.microsoft.com/office/drawing/2014/main" id="{C65320BC-7C49-49B9-83C8-B5F4B8BA3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Treatment Strategies for </a:t>
            </a:r>
            <a:br>
              <a:rPr lang="en-US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Stage II</a:t>
            </a:r>
          </a:p>
        </p:txBody>
      </p:sp>
      <p:sp>
        <p:nvSpPr>
          <p:cNvPr id="234499" name="Rectangle 1027">
            <a:extLst>
              <a:ext uri="{FF2B5EF4-FFF2-40B4-BE49-F238E27FC236}">
                <a16:creationId xmlns:a16="http://schemas.microsoft.com/office/drawing/2014/main" id="{AE5B6EB7-7FD2-4B8F-8A4C-7DD669CDE4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772400" cy="4572000"/>
          </a:xfrm>
        </p:spPr>
        <p:txBody>
          <a:bodyPr rtlCol="0">
            <a:norm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Present rationale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Potential benefits and risks of doing this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Examine potential factors successively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Relationship factors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Stressors from outside the marriage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Individual susceptibilities or contributions</a:t>
            </a: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400" dirty="0"/>
              <a:t>Participating partner</a:t>
            </a: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400" dirty="0"/>
              <a:t>Injured partner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Develop shared, comprehensive formulation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EA40538-D269-4ECF-800B-8C7F4B863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Rationale for Exploring Context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DAF4C99-2448-417A-8D50-89476FF7AE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7700" y="2133600"/>
            <a:ext cx="7848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000" dirty="0"/>
              <a:t>For injured partner</a:t>
            </a:r>
          </a:p>
          <a:p>
            <a:pPr lvl="1"/>
            <a:r>
              <a:rPr lang="en-US" altLang="en-US" sz="2400" dirty="0"/>
              <a:t>Restores predictability</a:t>
            </a:r>
          </a:p>
          <a:p>
            <a:pPr lvl="1"/>
            <a:r>
              <a:rPr lang="en-US" altLang="en-US" sz="2400" dirty="0"/>
              <a:t>Potentially “softens” view of participating partner</a:t>
            </a:r>
          </a:p>
          <a:p>
            <a:pPr lvl="1"/>
            <a:r>
              <a:rPr lang="en-US" altLang="en-US" sz="2400" dirty="0"/>
              <a:t>Contributes to appropriate self-view</a:t>
            </a:r>
          </a:p>
          <a:p>
            <a:r>
              <a:rPr lang="en-US" altLang="en-US" sz="3000" dirty="0"/>
              <a:t>For participating partner</a:t>
            </a:r>
            <a:endParaRPr lang="en-US" altLang="en-US" dirty="0"/>
          </a:p>
          <a:p>
            <a:pPr lvl="1"/>
            <a:r>
              <a:rPr lang="en-US" altLang="en-US" sz="2400" dirty="0"/>
              <a:t>Broadens explanations for hurtful behavior</a:t>
            </a:r>
          </a:p>
          <a:p>
            <a:pPr lvl="1"/>
            <a:r>
              <a:rPr lang="en-US" altLang="en-US" sz="2400" dirty="0"/>
              <a:t>Contributes to appropriate self-view</a:t>
            </a:r>
          </a:p>
          <a:p>
            <a:r>
              <a:rPr lang="en-US" altLang="en-US" sz="3000" dirty="0"/>
              <a:t>For couple</a:t>
            </a:r>
            <a:endParaRPr lang="en-US" altLang="en-US" dirty="0"/>
          </a:p>
          <a:p>
            <a:pPr lvl="1"/>
            <a:r>
              <a:rPr lang="en-US" altLang="en-US" sz="2400" dirty="0"/>
              <a:t>May facilitate collaborative efforts at addressing marital and outside factors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050">
            <a:extLst>
              <a:ext uri="{FF2B5EF4-FFF2-40B4-BE49-F238E27FC236}">
                <a16:creationId xmlns:a16="http://schemas.microsoft.com/office/drawing/2014/main" id="{EED5E597-5F30-4705-8770-8CB05F745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Relationship Factors</a:t>
            </a:r>
          </a:p>
        </p:txBody>
      </p:sp>
      <p:sp>
        <p:nvSpPr>
          <p:cNvPr id="26627" name="Rectangle 2051">
            <a:extLst>
              <a:ext uri="{FF2B5EF4-FFF2-40B4-BE49-F238E27FC236}">
                <a16:creationId xmlns:a16="http://schemas.microsoft.com/office/drawing/2014/main" id="{0655CFF8-792C-427C-989B-5987812B1A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sz="2800" dirty="0"/>
              <a:t>What was the relationship like in the 3-4 months prior to the betrayal?</a:t>
            </a:r>
          </a:p>
          <a:p>
            <a:pPr>
              <a:lnSpc>
                <a:spcPct val="110000"/>
              </a:lnSpc>
            </a:pPr>
            <a:r>
              <a:rPr lang="en-US" altLang="en-US" sz="2800" dirty="0"/>
              <a:t>What would you change to strengthen the relationship or reduce its vulnerability?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A15EFA6E-A471-41D1-8B53-4C45D223B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Outside Relationship Factors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332217D-2EC6-4151-9F7D-0B94B2DD7D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7772400" cy="4495800"/>
          </a:xfrm>
        </p:spPr>
        <p:txBody>
          <a:bodyPr/>
          <a:lstStyle/>
          <a:p>
            <a:pPr lvl="1"/>
            <a:endParaRPr lang="en-US" altLang="en-US" sz="3200" dirty="0"/>
          </a:p>
          <a:p>
            <a:pPr lvl="1"/>
            <a:r>
              <a:rPr lang="en-US" altLang="en-US" sz="3200" dirty="0"/>
              <a:t>Children, extended family (positive or negative)</a:t>
            </a:r>
          </a:p>
          <a:p>
            <a:pPr lvl="1"/>
            <a:r>
              <a:rPr lang="en-US" altLang="en-US" sz="3200" dirty="0"/>
              <a:t>Work, financial concerns</a:t>
            </a:r>
          </a:p>
          <a:p>
            <a:pPr lvl="1"/>
            <a:r>
              <a:rPr lang="en-US" altLang="en-US" sz="3200" dirty="0"/>
              <a:t>Physical and emotional health</a:t>
            </a:r>
          </a:p>
          <a:p>
            <a:pPr lvl="1"/>
            <a:r>
              <a:rPr lang="en-US" altLang="en-US" sz="3200" dirty="0"/>
              <a:t>Social system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8C21F466-A794-40AC-AF47-22408ADD1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Contributions from Participating Partner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EB2600D5-AFD4-447C-95CB-B808AF62E0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5029200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Distal (developmental) experiences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Learning experiences re: marriage, intimacy, commitment, disappointments, hurts, betrayals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Proximal (recent) experiences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Feelings about self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Beliefs about the relationship and one’s partner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Needs or fears concerning self, relationship, etc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Written exercise, letter to injured partne</a:t>
            </a:r>
            <a:r>
              <a:rPr lang="en-US" sz="2800" dirty="0"/>
              <a:t>r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2CAB0588-32A5-4B98-B5DC-5977B000E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61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Contributions from Injured </a:t>
            </a:r>
            <a:br>
              <a:rPr lang="en-US" sz="40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Partner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DFEC231-59F7-4C5B-9179-F49DF2B598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772400" cy="46482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en-US" sz="2800" dirty="0"/>
              <a:t>Distal (developmental) experiences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Learning experiences re: relationships, intimacy, commitment, disappointments, hurts, betrayals</a:t>
            </a:r>
          </a:p>
          <a:p>
            <a:pPr>
              <a:lnSpc>
                <a:spcPct val="110000"/>
              </a:lnSpc>
            </a:pPr>
            <a:r>
              <a:rPr lang="en-US" altLang="en-US" sz="2800" dirty="0"/>
              <a:t>Proximal (recent) experiences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Feelings about self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Beliefs about the relationship and one’s partner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Needs or fears concerning self, relationship, </a:t>
            </a:r>
            <a:r>
              <a:rPr lang="en-US" altLang="en-US" sz="2400" dirty="0" err="1"/>
              <a:t>etc</a:t>
            </a:r>
            <a:endParaRPr lang="en-US" altLang="en-US" sz="2400" dirty="0"/>
          </a:p>
          <a:p>
            <a:pPr>
              <a:lnSpc>
                <a:spcPct val="110000"/>
              </a:lnSpc>
            </a:pPr>
            <a:r>
              <a:rPr lang="en-US" altLang="en-US" sz="2800" dirty="0"/>
              <a:t>Written exercise, letter to participating partner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E96E0F5-47AA-4D03-930D-48C26AFD3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Intermediate Relationship Work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F97291E-3737-454C-BF0B-0D58A262BE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2164" y="1853248"/>
            <a:ext cx="7772400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Introduction to problem-solving skills</a:t>
            </a:r>
          </a:p>
          <a:p>
            <a:r>
              <a:rPr lang="en-US" altLang="en-US" sz="2400" dirty="0"/>
              <a:t>Rationale</a:t>
            </a:r>
          </a:p>
          <a:p>
            <a:pPr lvl="1"/>
            <a:r>
              <a:rPr lang="en-US" altLang="en-US" sz="2400" dirty="0"/>
              <a:t>Improve their relationship, independent of affair</a:t>
            </a:r>
          </a:p>
          <a:p>
            <a:pPr lvl="1"/>
            <a:r>
              <a:rPr lang="en-US" altLang="en-US" sz="2400" dirty="0"/>
              <a:t>Rebuild trust by providing opportunities for change </a:t>
            </a:r>
          </a:p>
          <a:p>
            <a:pPr lvl="1"/>
            <a:r>
              <a:rPr lang="en-US" altLang="en-US" sz="2400" dirty="0"/>
              <a:t>Provide information re: potential for change</a:t>
            </a:r>
          </a:p>
          <a:p>
            <a:r>
              <a:rPr lang="en-US" altLang="en-US" sz="2400" dirty="0"/>
              <a:t>Begin with less “toxic” but related issues</a:t>
            </a:r>
          </a:p>
        </p:txBody>
      </p:sp>
    </p:spTree>
    <p:extLst>
      <p:ext uri="{BB962C8B-B14F-4D97-AF65-F5344CB8AC3E}">
        <p14:creationId xmlns:p14="http://schemas.microsoft.com/office/powerpoint/2010/main" val="25623133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38654F28-9AFC-4EBD-8780-762305302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Challenges to Stage II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97FDF99D-9453-4BCF-92F6-99478896A4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772400" cy="4800600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Confusing “understanding” with “excusing”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Reactivity of injured partner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Reluctance to examine relationship or own factors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Preoccupation with “why”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Reactivity of participating partner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Reluctance to hurt injured partner further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/>
              <a:t>Intolerance for sustained distress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Differences in subjective time-lines</a:t>
            </a:r>
          </a:p>
        </p:txBody>
      </p:sp>
    </p:spTree>
    <p:extLst>
      <p:ext uri="{BB962C8B-B14F-4D97-AF65-F5344CB8AC3E}">
        <p14:creationId xmlns:p14="http://schemas.microsoft.com/office/powerpoint/2010/main" val="3291928807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2A4DCE8-B290-4AD7-9243-FEF636D8C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Therapeutic Techniques in Stage II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558058-0DD7-4456-92F4-D947AEA0B1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sz="2400" dirty="0"/>
              <a:t>Avoid causal language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Focus on “vulnerabilities/risks” -- not “causes”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Distinguish “understanding” from “excusing” </a:t>
            </a:r>
          </a:p>
          <a:p>
            <a:pPr>
              <a:lnSpc>
                <a:spcPct val="110000"/>
              </a:lnSpc>
            </a:pPr>
            <a:r>
              <a:rPr lang="en-US" altLang="en-US" sz="2400" dirty="0"/>
              <a:t>Adopt active stance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Reframe, paraphrase, “soften” feelings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/>
              <a:t>Challenge distortions; offer information</a:t>
            </a:r>
          </a:p>
          <a:p>
            <a:pPr>
              <a:lnSpc>
                <a:spcPct val="110000"/>
              </a:lnSpc>
            </a:pPr>
            <a:r>
              <a:rPr lang="en-US" altLang="en-US" sz="2400" dirty="0"/>
              <a:t>Individual foci within conjoint sessions</a:t>
            </a:r>
          </a:p>
        </p:txBody>
      </p:sp>
    </p:spTree>
    <p:extLst>
      <p:ext uri="{BB962C8B-B14F-4D97-AF65-F5344CB8AC3E}">
        <p14:creationId xmlns:p14="http://schemas.microsoft.com/office/powerpoint/2010/main" val="269724904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Rectangle 4">
            <a:extLst>
              <a:ext uri="{FF2B5EF4-FFF2-40B4-BE49-F238E27FC236}">
                <a16:creationId xmlns:a16="http://schemas.microsoft.com/office/drawing/2014/main" id="{DCB25573-1CFB-4BF1-91BE-1750350C5F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Stage III work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7C940C24-9EC9-4EEB-8469-A521B60A3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Three Stage Model Of Recovery</a:t>
            </a:r>
            <a:br>
              <a:rPr lang="en-US" sz="3200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C827BA9-1D13-47BA-AA2A-E8E9933E11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40000"/>
              </a:spcBef>
            </a:pPr>
            <a:r>
              <a:rPr lang="en-US" altLang="en-US" sz="4000" dirty="0"/>
              <a:t>Stage I - Absorbing the blow</a:t>
            </a:r>
          </a:p>
          <a:p>
            <a:pPr>
              <a:lnSpc>
                <a:spcPct val="90000"/>
              </a:lnSpc>
              <a:spcBef>
                <a:spcPct val="140000"/>
              </a:spcBef>
            </a:pPr>
            <a:r>
              <a:rPr lang="en-US" altLang="en-US" sz="4000" dirty="0"/>
              <a:t>Stage II - Giving meaning, establishing new assumptions</a:t>
            </a:r>
          </a:p>
          <a:p>
            <a:pPr>
              <a:lnSpc>
                <a:spcPct val="90000"/>
              </a:lnSpc>
              <a:spcBef>
                <a:spcPct val="140000"/>
              </a:spcBef>
            </a:pPr>
            <a:r>
              <a:rPr lang="en-US" altLang="en-US" sz="4000" dirty="0"/>
              <a:t>Stage III - Moving forward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5E9280D7-5A31-4D83-93DB-66D719D82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Treatment Goals for </a:t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Stage III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9B783A4-D3DA-4525-8DCF-F5CFD0CF0D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altLang="en-US" sz="2800" dirty="0"/>
              <a:t>Consolidating work done in Stage II</a:t>
            </a:r>
          </a:p>
          <a:p>
            <a:pPr>
              <a:lnSpc>
                <a:spcPct val="130000"/>
              </a:lnSpc>
            </a:pPr>
            <a:r>
              <a:rPr lang="en-US" altLang="en-US" sz="2800" dirty="0"/>
              <a:t>Discussing forgiveness and blocks to forgiving or “moving on” </a:t>
            </a:r>
          </a:p>
          <a:p>
            <a:pPr>
              <a:lnSpc>
                <a:spcPct val="130000"/>
              </a:lnSpc>
            </a:pPr>
            <a:r>
              <a:rPr lang="en-US" altLang="en-US" sz="2800" dirty="0"/>
              <a:t>Deciding whether or not to continue the relationship</a:t>
            </a:r>
          </a:p>
          <a:p>
            <a:pPr>
              <a:lnSpc>
                <a:spcPct val="130000"/>
              </a:lnSpc>
            </a:pPr>
            <a:r>
              <a:rPr lang="en-US" altLang="en-US" sz="2800" dirty="0"/>
              <a:t>Either making the necessary changes to rebuild the relationship or working on an amicable termination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C4A9A67F-1358-4058-BE89-BAB648AEE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4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Treatment Strategies for </a:t>
            </a:r>
            <a:br>
              <a:rPr lang="en-US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Stage III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8249497-DD4D-421F-8174-2384349BD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u="sng" dirty="0"/>
              <a:t>Consolidating work from Stage II</a:t>
            </a:r>
            <a:endParaRPr lang="en-US" altLang="en-US" sz="2800" dirty="0"/>
          </a:p>
          <a:p>
            <a:pPr>
              <a:lnSpc>
                <a:spcPct val="120000"/>
              </a:lnSpc>
            </a:pPr>
            <a:r>
              <a:rPr lang="en-US" altLang="en-US" sz="2800" dirty="0"/>
              <a:t>Each partner writes a “narrative” of the affair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Discuss the narrative in session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Discuss how their understanding has changed since they began treatment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Couple identifies what needs to change in the relationship, based on what they have learned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Therapist summarizes and gives feedback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0BFA9DC6-4812-4C6D-AAE2-A744055B4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Treatment Strategies for Stage III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9927715-FF9A-44C3-B053-4D42224F7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sz="2800" dirty="0"/>
              <a:t>Assess/discuss couple’s beliefs about forgiveness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Discuss how forgiveness fits with work done in previous sessions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Discuss whether they feel ready to move on and to forgive and what that means to them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If not ready, discuss “blocks” to forgiveness</a:t>
            </a:r>
          </a:p>
          <a:p>
            <a:pPr>
              <a:lnSpc>
                <a:spcPct val="120000"/>
              </a:lnSpc>
            </a:pPr>
            <a:r>
              <a:rPr lang="en-US" altLang="en-US" sz="2800" dirty="0"/>
              <a:t>Address pro/cons of forgiving/not forgiving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0EA2735B-7B7B-4ECE-A26F-9925118B9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satMod val="150000"/>
                  </a:schemeClr>
                </a:solidFill>
              </a:rPr>
              <a:t>Preparing a Shared Narrative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35EB3CD-1F2C-406D-A171-6BD9FDEFB0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7772400" cy="47244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sz="2400"/>
              <a:t>Emphasize multiple contributing factors</a:t>
            </a:r>
          </a:p>
          <a:p>
            <a:pPr lvl="1">
              <a:lnSpc>
                <a:spcPct val="140000"/>
              </a:lnSpc>
            </a:pPr>
            <a:r>
              <a:rPr lang="en-US" altLang="en-US" sz="2400"/>
              <a:t>Vulnerabilities or risks from multiple domains</a:t>
            </a:r>
          </a:p>
          <a:p>
            <a:pPr lvl="1">
              <a:lnSpc>
                <a:spcPct val="140000"/>
              </a:lnSpc>
            </a:pPr>
            <a:r>
              <a:rPr lang="en-US" altLang="en-US" sz="2400"/>
              <a:t>Both historical (developmental) and recent</a:t>
            </a:r>
          </a:p>
          <a:p>
            <a:pPr>
              <a:lnSpc>
                <a:spcPct val="140000"/>
              </a:lnSpc>
            </a:pPr>
            <a:r>
              <a:rPr lang="en-US" altLang="en-US" sz="2400"/>
              <a:t>Different factors at different stages of relationship</a:t>
            </a:r>
          </a:p>
          <a:p>
            <a:pPr>
              <a:lnSpc>
                <a:spcPct val="140000"/>
              </a:lnSpc>
            </a:pPr>
            <a:r>
              <a:rPr lang="en-US" altLang="en-US" sz="2400"/>
              <a:t>Cite reductions in risk already achieved</a:t>
            </a:r>
          </a:p>
          <a:p>
            <a:pPr>
              <a:lnSpc>
                <a:spcPct val="140000"/>
              </a:lnSpc>
            </a:pPr>
            <a:r>
              <a:rPr lang="en-US" altLang="en-US" sz="2400"/>
              <a:t>Propose additional steps to be pursued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050">
            <a:extLst>
              <a:ext uri="{FF2B5EF4-FFF2-40B4-BE49-F238E27FC236}">
                <a16:creationId xmlns:a16="http://schemas.microsoft.com/office/drawing/2014/main" id="{238FB862-ADFE-4FEB-942E-4C07E10FC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/>
              <a:t>Common Beliefs about Forgiveness</a:t>
            </a:r>
            <a:endParaRPr lang="en-US" dirty="0"/>
          </a:p>
        </p:txBody>
      </p:sp>
      <p:sp>
        <p:nvSpPr>
          <p:cNvPr id="470019" name="Rectangle 2051">
            <a:extLst>
              <a:ext uri="{FF2B5EF4-FFF2-40B4-BE49-F238E27FC236}">
                <a16:creationId xmlns:a16="http://schemas.microsoft.com/office/drawing/2014/main" id="{A9ED8AD6-4C70-4EFF-98D7-8803D822F1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/>
              <a:t>Forgiveness means reconciliation</a:t>
            </a:r>
          </a:p>
          <a:p>
            <a:pPr eaLnBrk="1" hangingPunct="1">
              <a:defRPr/>
            </a:pPr>
            <a:r>
              <a:rPr lang="en-US" sz="2800" dirty="0"/>
              <a:t>Forgiveness means excusing the partner or saying what happened does not matter</a:t>
            </a:r>
          </a:p>
          <a:p>
            <a:pPr eaLnBrk="1" hangingPunct="1">
              <a:defRPr/>
            </a:pPr>
            <a:r>
              <a:rPr lang="en-US" sz="2800" dirty="0"/>
              <a:t>Forgiveness means forgetting or no longer feeling any anger about what has happened</a:t>
            </a:r>
          </a:p>
          <a:p>
            <a:pPr eaLnBrk="1" hangingPunct="1">
              <a:defRPr/>
            </a:pPr>
            <a:r>
              <a:rPr lang="en-US" sz="2800" dirty="0"/>
              <a:t>Forgiveness is weak or condoning what happened</a:t>
            </a:r>
          </a:p>
          <a:p>
            <a:pPr eaLnBrk="1" hangingPunct="1">
              <a:defRPr/>
            </a:pPr>
            <a:r>
              <a:rPr lang="en-US" sz="2800" dirty="0"/>
              <a:t>Forgiveness must be granted immediately, particularly if person has apologized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>
            <a:extLst>
              <a:ext uri="{FF2B5EF4-FFF2-40B4-BE49-F238E27FC236}">
                <a16:creationId xmlns:a16="http://schemas.microsoft.com/office/drawing/2014/main" id="{50492D40-F51A-41A3-847B-9E9A96648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Our Model of Forgiveness</a:t>
            </a:r>
            <a:endParaRPr lang="en-US"/>
          </a:p>
        </p:txBody>
      </p:sp>
      <p:sp>
        <p:nvSpPr>
          <p:cNvPr id="472067" name="Rectangle 1027">
            <a:extLst>
              <a:ext uri="{FF2B5EF4-FFF2-40B4-BE49-F238E27FC236}">
                <a16:creationId xmlns:a16="http://schemas.microsoft.com/office/drawing/2014/main" id="{EBBDB5C8-6873-48E1-A9C6-3985C0BECD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Forgiveness is </a:t>
            </a:r>
            <a:r>
              <a:rPr lang="en-US" u="sng" dirty="0"/>
              <a:t>not</a:t>
            </a:r>
            <a:r>
              <a:rPr lang="en-US" dirty="0"/>
              <a:t>:</a:t>
            </a:r>
            <a:endParaRPr lang="en-US" sz="2800" dirty="0"/>
          </a:p>
          <a:p>
            <a:pPr lvl="1" eaLnBrk="1" hangingPunct="1">
              <a:defRPr/>
            </a:pPr>
            <a:r>
              <a:rPr lang="en-US" dirty="0"/>
              <a:t>Excusing or forgetting the affair </a:t>
            </a:r>
          </a:p>
          <a:p>
            <a:pPr lvl="1" eaLnBrk="1" hangingPunct="1">
              <a:defRPr/>
            </a:pPr>
            <a:r>
              <a:rPr lang="en-US" dirty="0"/>
              <a:t>Reconciling </a:t>
            </a:r>
          </a:p>
          <a:p>
            <a:pPr lvl="1" eaLnBrk="1" hangingPunct="1">
              <a:defRPr/>
            </a:pPr>
            <a:r>
              <a:rPr lang="en-US" dirty="0"/>
              <a:t>An immediate or one-time event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Forgiveness </a:t>
            </a:r>
            <a:r>
              <a:rPr lang="en-US" u="sng" dirty="0"/>
              <a:t>is</a:t>
            </a:r>
            <a:r>
              <a:rPr lang="en-US" dirty="0"/>
              <a:t>: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An opportunity to gain in understanding about your partner, your relationship, and yourself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 release from being dominated by negative thoughts, feelings, and behaviors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6692DD5C-20E0-46C0-8CEB-B12924E4B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/>
              <a:t>Characteristics of Successful Forgiveness Process</a:t>
            </a:r>
            <a:endParaRPr lang="en-US" sz="3600" dirty="0"/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3AE3D66C-0FBB-48E1-B255-2CD4B3870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5000"/>
              </a:spcBef>
              <a:defRPr/>
            </a:pPr>
            <a:r>
              <a:rPr lang="en-US"/>
              <a:t>Gaining a fuller and balanced understanding of event</a:t>
            </a:r>
          </a:p>
          <a:p>
            <a:pPr eaLnBrk="1" hangingPunct="1">
              <a:lnSpc>
                <a:spcPct val="90000"/>
              </a:lnSpc>
              <a:spcBef>
                <a:spcPct val="55000"/>
              </a:spcBef>
              <a:defRPr/>
            </a:pPr>
            <a:r>
              <a:rPr lang="en-US"/>
              <a:t>Not remaining preoccupied with the traumatic events </a:t>
            </a:r>
          </a:p>
          <a:p>
            <a:pPr eaLnBrk="1" hangingPunct="1">
              <a:lnSpc>
                <a:spcPct val="90000"/>
              </a:lnSpc>
              <a:spcBef>
                <a:spcPct val="55000"/>
              </a:spcBef>
              <a:defRPr/>
            </a:pPr>
            <a:r>
              <a:rPr lang="en-US"/>
              <a:t>Giving up the right to continuously punish the person who has “wronged” you</a:t>
            </a:r>
          </a:p>
          <a:p>
            <a:pPr eaLnBrk="1" hangingPunct="1">
              <a:lnSpc>
                <a:spcPct val="90000"/>
              </a:lnSpc>
              <a:spcBef>
                <a:spcPct val="55000"/>
              </a:spcBef>
              <a:defRPr/>
            </a:pPr>
            <a:r>
              <a:rPr lang="en-US"/>
              <a:t>Deciding whether to maintain or terminate the relationship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B017D53E-2C60-4D58-B382-19852A03A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Treatment Strategies for </a:t>
            </a:r>
            <a:br>
              <a:rPr lang="en-US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Stage III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4329C9E-4CDC-43AE-8E66-B30584A084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u="sng"/>
              <a:t>Deciding whether to continue relationship</a:t>
            </a:r>
            <a:endParaRPr lang="en-US" altLang="en-US" sz="2800"/>
          </a:p>
          <a:p>
            <a:pPr>
              <a:lnSpc>
                <a:spcPct val="120000"/>
              </a:lnSpc>
            </a:pPr>
            <a:r>
              <a:rPr lang="en-US" altLang="en-US" sz="2800"/>
              <a:t>Again discuss changes that would need to occur for relationship to continue</a:t>
            </a:r>
          </a:p>
          <a:p>
            <a:pPr>
              <a:lnSpc>
                <a:spcPct val="120000"/>
              </a:lnSpc>
            </a:pPr>
            <a:r>
              <a:rPr lang="en-US" altLang="en-US" sz="2800"/>
              <a:t>Discuss evidence supporting their ability to make the desired changes</a:t>
            </a:r>
          </a:p>
          <a:p>
            <a:pPr>
              <a:lnSpc>
                <a:spcPct val="120000"/>
              </a:lnSpc>
            </a:pPr>
            <a:r>
              <a:rPr lang="en-US" altLang="en-US" sz="2800"/>
              <a:t>Discuss partner’s motivation and willingness to make the changes</a:t>
            </a:r>
          </a:p>
          <a:p>
            <a:pPr>
              <a:lnSpc>
                <a:spcPct val="120000"/>
              </a:lnSpc>
            </a:pPr>
            <a:r>
              <a:rPr lang="en-US" altLang="en-US" sz="2800"/>
              <a:t>Help them think through what they wish to do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293C9C86-3341-41DB-89B6-B229E9AE3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382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Questions for Evaluating the Relationship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9F989F8-98AB-49E3-ADCB-8720241B24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2400"/>
              <a:t>Is the betrayal an isolated event or ongoing pattern?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Has participating partner been able to make difficult changes in the past? 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Has the injured partner been able to make similar changes?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Has participating partner accepted appropriate responsibility for actions?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Are both partners willing to make the necessary changes?  In themselves?  In the relationship?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339DF-95C3-777A-4436-9FA03CA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Intimacy Stage 3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1EE4D-DE1B-4E40-58FD-52A5A3F10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Walk through how partners perceive sexual relationship</a:t>
            </a:r>
          </a:p>
          <a:p>
            <a:pPr lvl="1"/>
            <a:r>
              <a:rPr lang="en-US" sz="1950" dirty="0"/>
              <a:t>How has journey in recovery impacted sexual relationship?</a:t>
            </a:r>
          </a:p>
          <a:p>
            <a:pPr lvl="1"/>
            <a:r>
              <a:rPr lang="en-US" sz="1950" dirty="0"/>
              <a:t>What areas are still tender in sexual intimacy and trust is growing? </a:t>
            </a:r>
          </a:p>
          <a:p>
            <a:pPr lvl="1"/>
            <a:r>
              <a:rPr lang="en-US" sz="1950" dirty="0"/>
              <a:t>Do new boundaries need to be made or old boundaries taken away?</a:t>
            </a:r>
          </a:p>
          <a:p>
            <a:pPr marL="342900" lvl="1" indent="0">
              <a:buNone/>
            </a:pPr>
            <a:r>
              <a:rPr lang="en-US" sz="1950" dirty="0"/>
              <a:t> </a:t>
            </a:r>
          </a:p>
          <a:p>
            <a:r>
              <a:rPr lang="en-US" dirty="0"/>
              <a:t>Importance of VERBAL sexual communication</a:t>
            </a:r>
          </a:p>
          <a:p>
            <a:pPr lvl="1"/>
            <a:r>
              <a:rPr lang="en-US" sz="1950" dirty="0"/>
              <a:t>When and how is sex talked about?</a:t>
            </a:r>
          </a:p>
          <a:p>
            <a:pPr lvl="1"/>
            <a:r>
              <a:rPr lang="en-US" sz="1950" dirty="0"/>
              <a:t>What are sexual needs? and safety for discussing these</a:t>
            </a:r>
          </a:p>
          <a:p>
            <a:pPr lvl="1"/>
            <a:r>
              <a:rPr lang="en-US" sz="1950" dirty="0"/>
              <a:t>Trusting in partner’s desire</a:t>
            </a:r>
          </a:p>
        </p:txBody>
      </p:sp>
    </p:spTree>
    <p:extLst>
      <p:ext uri="{BB962C8B-B14F-4D97-AF65-F5344CB8AC3E}">
        <p14:creationId xmlns:p14="http://schemas.microsoft.com/office/powerpoint/2010/main" val="2492162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602C882D-EFDE-4FD5-846B-BCD1380B4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Overview of Stage I: Absorbing </a:t>
            </a:r>
            <a:br>
              <a:rPr lang="en-US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the Blow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6B1BAE-670D-420C-9FB9-E0DF04CF97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0" y="1970868"/>
            <a:ext cx="8001000" cy="48768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buNone/>
            </a:pPr>
            <a:r>
              <a:rPr lang="en-US" altLang="en-US" sz="3600" dirty="0"/>
              <a:t>Thoughts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3600" dirty="0"/>
              <a:t>Assumptions about partner/self/relationship disrupted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3600" dirty="0"/>
              <a:t>Extreme, negative attributions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3600" dirty="0"/>
              <a:t>Perceptions of loss of control in the relationship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C181-87BA-47FB-BE3C-09DBFE53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Stage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3B17C-B78A-4F70-9BA7-FD4981D07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573" y="1850665"/>
            <a:ext cx="6711654" cy="4195481"/>
          </a:xfrm>
        </p:spPr>
        <p:txBody>
          <a:bodyPr>
            <a:normAutofit/>
          </a:bodyPr>
          <a:lstStyle/>
          <a:p>
            <a:r>
              <a:rPr lang="en-US" sz="2400" dirty="0"/>
              <a:t>Continued rumination about affair</a:t>
            </a:r>
          </a:p>
          <a:p>
            <a:r>
              <a:rPr lang="en-US" sz="2400" dirty="0"/>
              <a:t>Difficulty forgiving partner</a:t>
            </a:r>
          </a:p>
          <a:p>
            <a:r>
              <a:rPr lang="en-US" sz="2400" dirty="0"/>
              <a:t>One partner wants to end relationship; the other does not</a:t>
            </a:r>
          </a:p>
          <a:p>
            <a:r>
              <a:rPr lang="en-US" sz="2400" dirty="0"/>
              <a:t>Family and friends are involved in negative ways</a:t>
            </a:r>
          </a:p>
        </p:txBody>
      </p:sp>
    </p:spTree>
    <p:extLst>
      <p:ext uri="{BB962C8B-B14F-4D97-AF65-F5344CB8AC3E}">
        <p14:creationId xmlns:p14="http://schemas.microsoft.com/office/powerpoint/2010/main" val="41358382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10F3FA9-74B4-47A6-B0CF-3CF92A2C5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Helpful References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EF4EC23-187A-47EB-BC61-0180D24D52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8355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Baucom, D.H., Snyder, D.K., &amp; Gordon, K.C. (2009).  </a:t>
            </a:r>
            <a:r>
              <a:rPr lang="en-US" altLang="en-US" sz="2400" i="1" dirty="0"/>
              <a:t>Helping Couples Get Past the Affair.</a:t>
            </a:r>
            <a:r>
              <a:rPr lang="en-US" altLang="en-US" sz="2400" dirty="0"/>
              <a:t>  New York, NY:  Guilford Press.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Snyder, D.K., Baucom, D.H., &amp; Gordon, K.C. (2023).  </a:t>
            </a:r>
            <a:r>
              <a:rPr lang="en-US" altLang="en-US" sz="2400" i="1" dirty="0"/>
              <a:t>Getting Past the Affair:  How to Cope, Heal, and Move On – Together or Apart.</a:t>
            </a:r>
            <a:r>
              <a:rPr lang="en-US" altLang="en-US" sz="2400" dirty="0"/>
              <a:t>  New York: Guilford Press.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Tangney, J. P., &amp; Dearing, R. (2003) </a:t>
            </a:r>
            <a:r>
              <a:rPr lang="en-US" altLang="en-US" sz="2400" i="1" dirty="0"/>
              <a:t>Shame and Guilt.</a:t>
            </a:r>
            <a:r>
              <a:rPr lang="en-US" altLang="en-US" sz="2400" dirty="0"/>
              <a:t> New York: Guilford Press.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Germer</a:t>
            </a:r>
            <a:r>
              <a:rPr lang="en-US" altLang="en-US" sz="2400" dirty="0"/>
              <a:t>, Christopher (2009).  </a:t>
            </a:r>
            <a:r>
              <a:rPr lang="en-US" altLang="en-US" sz="2400" i="1" dirty="0"/>
              <a:t>The Mindful Path to Self-Compassion.</a:t>
            </a:r>
            <a:r>
              <a:rPr lang="en-US" altLang="en-US" sz="2400" dirty="0"/>
              <a:t> New York: Guilford Press. </a:t>
            </a:r>
            <a:r>
              <a:rPr lang="en-US" altLang="en-US" sz="2400" dirty="0">
                <a:hlinkClick r:id="rId3"/>
              </a:rPr>
              <a:t>www.chrisgermer.com</a:t>
            </a:r>
            <a:endParaRPr lang="en-US" alt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Gilbert, P. (2005). </a:t>
            </a:r>
            <a:r>
              <a:rPr lang="en-US" altLang="en-US" sz="2400" i="1" dirty="0"/>
              <a:t>Compassion: </a:t>
            </a:r>
            <a:r>
              <a:rPr lang="en-US" altLang="en-US" sz="2400" i="1" dirty="0" err="1"/>
              <a:t>Conceptualisations</a:t>
            </a:r>
            <a:r>
              <a:rPr lang="en-US" altLang="en-US" sz="2400" i="1" dirty="0"/>
              <a:t>, research and use in psychotherapy</a:t>
            </a:r>
            <a:r>
              <a:rPr lang="en-US" altLang="en-US" sz="2400" dirty="0"/>
              <a:t>. London: Routledge.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Wachtel, P. (1993). </a:t>
            </a:r>
            <a:r>
              <a:rPr lang="en-US" altLang="en-US" sz="2400" i="1" dirty="0"/>
              <a:t>Therapeutic Communication</a:t>
            </a:r>
            <a:r>
              <a:rPr lang="en-US" altLang="en-US" sz="2400" dirty="0"/>
              <a:t>.  New York: Guilford Press. </a:t>
            </a:r>
          </a:p>
        </p:txBody>
      </p:sp>
    </p:spTree>
    <p:extLst>
      <p:ext uri="{BB962C8B-B14F-4D97-AF65-F5344CB8AC3E}">
        <p14:creationId xmlns:p14="http://schemas.microsoft.com/office/powerpoint/2010/main" val="223939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602C882D-EFDE-4FD5-846B-BCD1380B4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Overview of Stage I: Absorbing </a:t>
            </a:r>
            <a:br>
              <a:rPr lang="en-US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the Blow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6B1BAE-670D-420C-9FB9-E0DF04CF97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lvl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buFontTx/>
              <a:buChar char="A"/>
            </a:pPr>
            <a:endParaRPr lang="en-US" altLang="en-US" sz="2000" b="1" dirty="0"/>
          </a:p>
          <a:p>
            <a:pPr marL="457200" lvl="1" indent="0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buNone/>
            </a:pPr>
            <a:r>
              <a:rPr lang="en-US" altLang="en-US" sz="3600" dirty="0"/>
              <a:t>Emotions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3600" dirty="0"/>
              <a:t>Strong, overwhelming emotions such as anger, depression, and anxiety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3600" dirty="0"/>
              <a:t>May change daily or hourly – alternately “numbed out”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3269341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602C882D-EFDE-4FD5-846B-BCD1380B4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Overview of Stage I: Absorbing </a:t>
            </a:r>
            <a:br>
              <a:rPr lang="en-US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satMod val="150000"/>
                  </a:schemeClr>
                </a:solidFill>
              </a:rPr>
              <a:t>the Blow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6B1BAE-670D-420C-9FB9-E0DF04CF97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001000" cy="48768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buNone/>
            </a:pPr>
            <a:r>
              <a:rPr lang="en-US" altLang="en-US" sz="3600" dirty="0"/>
              <a:t>Behaviors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3600" dirty="0"/>
              <a:t>Strong need to question partner about his/her behavior - e.g., Why did he/she do it?  What was he/she thinking?</a:t>
            </a:r>
          </a:p>
          <a:p>
            <a:pPr lvl="2">
              <a:lnSpc>
                <a:spcPct val="80000"/>
              </a:lnSpc>
              <a:spcBef>
                <a:spcPct val="40000"/>
              </a:spcBef>
            </a:pPr>
            <a:r>
              <a:rPr lang="en-US" altLang="en-US" sz="3600" dirty="0"/>
              <a:t>Refuge -- or acts of revenge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774171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47FE9C3B-719B-4862-B940-E49F4AFF6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Overview of Stage II: Giving Meaning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531F5647-0EEE-45A7-A545-C62509092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4648200"/>
          </a:xfrm>
        </p:spPr>
        <p:txBody>
          <a:bodyPr rtlCol="0">
            <a:normAutofit/>
          </a:bodyPr>
          <a:lstStyle/>
          <a:p>
            <a:pPr marL="457200" lvl="1" indent="0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3600" dirty="0"/>
              <a:t>Thoughts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Gain a deeper understanding of what contributed to the affair and subsequent reactions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Explanations for the affair may change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Richer, deeper narrative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47FE9C3B-719B-4862-B940-E49F4AFF6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Overview of Stage II: Giving Meaning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531F5647-0EEE-45A7-A545-C62509092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7107" y="1371600"/>
            <a:ext cx="8229600" cy="4648200"/>
          </a:xfrm>
        </p:spPr>
        <p:txBody>
          <a:bodyPr rtlCol="0">
            <a:normAutofit lnSpcReduction="10000"/>
          </a:bodyPr>
          <a:lstStyle/>
          <a:p>
            <a:pPr marL="731520" lvl="1" indent="-274320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FontTx/>
              <a:buChar char="A"/>
              <a:defRPr/>
            </a:pPr>
            <a:endParaRPr lang="en-US" sz="1800" b="1" dirty="0"/>
          </a:p>
          <a:p>
            <a:pPr marL="457200" lvl="1" indent="0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sz="3600" dirty="0"/>
              <a:t>Emotions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Intensity decreases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Control  increases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Affected by changing explanations of the affair and response</a:t>
            </a:r>
          </a:p>
          <a:p>
            <a:pPr marL="996696" lvl="2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3600" dirty="0"/>
              <a:t>Room for compassion</a:t>
            </a:r>
          </a:p>
        </p:txBody>
      </p:sp>
    </p:spTree>
    <p:extLst>
      <p:ext uri="{BB962C8B-B14F-4D97-AF65-F5344CB8AC3E}">
        <p14:creationId xmlns:p14="http://schemas.microsoft.com/office/powerpoint/2010/main" val="147303555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8769</TotalTime>
  <Words>2265</Words>
  <Application>Microsoft Macintosh PowerPoint</Application>
  <PresentationFormat>On-screen Show (4:3)</PresentationFormat>
  <Paragraphs>380</Paragraphs>
  <Slides>51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Arial</vt:lpstr>
      <vt:lpstr>Century Gothic</vt:lpstr>
      <vt:lpstr>Segoe UI</vt:lpstr>
      <vt:lpstr>Times New Roman</vt:lpstr>
      <vt:lpstr>Wingdings</vt:lpstr>
      <vt:lpstr>Wingdings 2</vt:lpstr>
      <vt:lpstr>Wingdings 3</vt:lpstr>
      <vt:lpstr>Ion</vt:lpstr>
      <vt:lpstr>Treating Affair Couples: Understanding and Balancing the Needs of Both Partners    </vt:lpstr>
      <vt:lpstr>Betrayal: A Trauma Perspective</vt:lpstr>
      <vt:lpstr>Shattered Assumptions Model</vt:lpstr>
      <vt:lpstr>Three Stage Model Of Recovery </vt:lpstr>
      <vt:lpstr>Overview of Stage I: Absorbing  the Blow</vt:lpstr>
      <vt:lpstr>Overview of Stage I: Absorbing  the Blow</vt:lpstr>
      <vt:lpstr>Overview of Stage I: Absorbing  the Blow</vt:lpstr>
      <vt:lpstr>Overview of Stage II: Giving Meaning</vt:lpstr>
      <vt:lpstr>Overview of Stage II: Giving Meaning</vt:lpstr>
      <vt:lpstr>Overview of Stage II: Giving Meaning</vt:lpstr>
      <vt:lpstr>Overview of Stage III: Moving Forward</vt:lpstr>
      <vt:lpstr>Overview of Stage III: Moving Forward</vt:lpstr>
      <vt:lpstr>Overview of Stage III: Moving Forward</vt:lpstr>
      <vt:lpstr>Stage I work</vt:lpstr>
      <vt:lpstr>Treatment Goals for  Stage I</vt:lpstr>
      <vt:lpstr>Treatment Goals for  Stage I</vt:lpstr>
      <vt:lpstr>Treatment Strategies for Stage I</vt:lpstr>
      <vt:lpstr>Treatment Strategies for Stage I</vt:lpstr>
      <vt:lpstr>Discussing Impact of the Betrayal</vt:lpstr>
      <vt:lpstr>Challenges of Stage I</vt:lpstr>
      <vt:lpstr>Considerations for Working with Participating Partner</vt:lpstr>
      <vt:lpstr>Shame and Guilt</vt:lpstr>
      <vt:lpstr>Shame vs. Guilt </vt:lpstr>
      <vt:lpstr>Shame and Blame Cycle (for victims) (Tangney &amp; Dearing, 2003)</vt:lpstr>
      <vt:lpstr>Participating partner cycle</vt:lpstr>
      <vt:lpstr>What is Self-Compassion?</vt:lpstr>
      <vt:lpstr>Research on Self-Compassion – Findings from the Neff lab  (Neff, 2006; Neff &amp; Roos, 2009; Neff, Rude, &amp; Kirkpatrick, 2007)</vt:lpstr>
      <vt:lpstr>Stage II work</vt:lpstr>
      <vt:lpstr>Treatment Goals for  Stage II</vt:lpstr>
      <vt:lpstr>Treatment Strategies for  Stage II</vt:lpstr>
      <vt:lpstr>Rationale for Exploring Context</vt:lpstr>
      <vt:lpstr>Relationship Factors</vt:lpstr>
      <vt:lpstr>Outside Relationship Factors</vt:lpstr>
      <vt:lpstr>Contributions from Participating Partner</vt:lpstr>
      <vt:lpstr> Contributions from Injured  Partner</vt:lpstr>
      <vt:lpstr>Intermediate Relationship Work</vt:lpstr>
      <vt:lpstr>Challenges to Stage II</vt:lpstr>
      <vt:lpstr>Therapeutic Techniques in Stage II</vt:lpstr>
      <vt:lpstr>Stage III work</vt:lpstr>
      <vt:lpstr>Treatment Goals for  Stage III</vt:lpstr>
      <vt:lpstr>Treatment Strategies for  Stage III</vt:lpstr>
      <vt:lpstr>Treatment Strategies for Stage III</vt:lpstr>
      <vt:lpstr>Preparing a Shared Narrative</vt:lpstr>
      <vt:lpstr>Common Beliefs about Forgiveness</vt:lpstr>
      <vt:lpstr>Our Model of Forgiveness</vt:lpstr>
      <vt:lpstr>Characteristics of Successful Forgiveness Process</vt:lpstr>
      <vt:lpstr>Treatment Strategies for  Stage III</vt:lpstr>
      <vt:lpstr>Questions for Evaluating the Relationship</vt:lpstr>
      <vt:lpstr>Sexual Intimacy Stage 3 </vt:lpstr>
      <vt:lpstr>Challenges in Stage III</vt:lpstr>
      <vt:lpstr>Helpful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Couples Recover from Infidelity</dc:title>
  <dc:creator>Gordon, Kristina Coop</dc:creator>
  <cp:lastModifiedBy>Marti Witherow</cp:lastModifiedBy>
  <cp:revision>21</cp:revision>
  <dcterms:created xsi:type="dcterms:W3CDTF">2018-08-27T15:12:31Z</dcterms:created>
  <dcterms:modified xsi:type="dcterms:W3CDTF">2024-05-08T00:47:04Z</dcterms:modified>
</cp:coreProperties>
</file>